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7" r:id="rId2"/>
    <p:sldMasterId id="2147483701" r:id="rId3"/>
  </p:sldMasterIdLst>
  <p:notesMasterIdLst>
    <p:notesMasterId r:id="rId47"/>
  </p:notesMasterIdLst>
  <p:handoutMasterIdLst>
    <p:handoutMasterId r:id="rId48"/>
  </p:handoutMasterIdLst>
  <p:sldIdLst>
    <p:sldId id="836" r:id="rId4"/>
    <p:sldId id="837" r:id="rId5"/>
    <p:sldId id="838" r:id="rId6"/>
    <p:sldId id="841" r:id="rId7"/>
    <p:sldId id="846" r:id="rId8"/>
    <p:sldId id="830" r:id="rId9"/>
    <p:sldId id="845" r:id="rId10"/>
    <p:sldId id="839" r:id="rId11"/>
    <p:sldId id="842" r:id="rId12"/>
    <p:sldId id="844" r:id="rId13"/>
    <p:sldId id="843" r:id="rId14"/>
    <p:sldId id="840" r:id="rId15"/>
    <p:sldId id="847" r:id="rId16"/>
    <p:sldId id="848" r:id="rId17"/>
    <p:sldId id="849" r:id="rId18"/>
    <p:sldId id="850" r:id="rId19"/>
    <p:sldId id="767" r:id="rId20"/>
    <p:sldId id="796" r:id="rId21"/>
    <p:sldId id="851" r:id="rId22"/>
    <p:sldId id="852" r:id="rId23"/>
    <p:sldId id="853" r:id="rId24"/>
    <p:sldId id="855" r:id="rId25"/>
    <p:sldId id="777" r:id="rId26"/>
    <p:sldId id="783" r:id="rId27"/>
    <p:sldId id="778" r:id="rId28"/>
    <p:sldId id="854" r:id="rId29"/>
    <p:sldId id="860" r:id="rId30"/>
    <p:sldId id="861" r:id="rId31"/>
    <p:sldId id="856" r:id="rId32"/>
    <p:sldId id="862" r:id="rId33"/>
    <p:sldId id="864" r:id="rId34"/>
    <p:sldId id="857" r:id="rId35"/>
    <p:sldId id="873" r:id="rId36"/>
    <p:sldId id="865" r:id="rId37"/>
    <p:sldId id="858" r:id="rId38"/>
    <p:sldId id="866" r:id="rId39"/>
    <p:sldId id="867" r:id="rId40"/>
    <p:sldId id="868" r:id="rId41"/>
    <p:sldId id="869" r:id="rId42"/>
    <p:sldId id="874" r:id="rId43"/>
    <p:sldId id="872" r:id="rId44"/>
    <p:sldId id="871" r:id="rId45"/>
    <p:sldId id="870" r:id="rId46"/>
  </p:sldIdLst>
  <p:sldSz cx="12192000" cy="6858000"/>
  <p:notesSz cx="7010400" cy="9296400"/>
  <p:defaultTextStyle>
    <a:defPPr>
      <a:defRPr lang="en-US"/>
    </a:defPPr>
    <a:lvl1pPr algn="l" rtl="0" fontAlgn="base">
      <a:spcBef>
        <a:spcPct val="0"/>
      </a:spcBef>
      <a:spcAft>
        <a:spcPct val="0"/>
      </a:spcAft>
      <a:defRPr sz="2400" kern="1200">
        <a:solidFill>
          <a:schemeClr val="tx1"/>
        </a:solidFill>
        <a:latin typeface="Garamond" pitchFamily="18" charset="0"/>
        <a:ea typeface="+mn-ea"/>
        <a:cs typeface="Times New Roman" pitchFamily="18" charset="0"/>
      </a:defRPr>
    </a:lvl1pPr>
    <a:lvl2pPr marL="457200" algn="l" rtl="0" fontAlgn="base">
      <a:spcBef>
        <a:spcPct val="0"/>
      </a:spcBef>
      <a:spcAft>
        <a:spcPct val="0"/>
      </a:spcAft>
      <a:defRPr sz="2400" kern="1200">
        <a:solidFill>
          <a:schemeClr val="tx1"/>
        </a:solidFill>
        <a:latin typeface="Garamond" pitchFamily="18" charset="0"/>
        <a:ea typeface="+mn-ea"/>
        <a:cs typeface="Times New Roman" pitchFamily="18" charset="0"/>
      </a:defRPr>
    </a:lvl2pPr>
    <a:lvl3pPr marL="914400" algn="l" rtl="0" fontAlgn="base">
      <a:spcBef>
        <a:spcPct val="0"/>
      </a:spcBef>
      <a:spcAft>
        <a:spcPct val="0"/>
      </a:spcAft>
      <a:defRPr sz="2400" kern="1200">
        <a:solidFill>
          <a:schemeClr val="tx1"/>
        </a:solidFill>
        <a:latin typeface="Garamond" pitchFamily="18" charset="0"/>
        <a:ea typeface="+mn-ea"/>
        <a:cs typeface="Times New Roman" pitchFamily="18" charset="0"/>
      </a:defRPr>
    </a:lvl3pPr>
    <a:lvl4pPr marL="1371600" algn="l" rtl="0" fontAlgn="base">
      <a:spcBef>
        <a:spcPct val="0"/>
      </a:spcBef>
      <a:spcAft>
        <a:spcPct val="0"/>
      </a:spcAft>
      <a:defRPr sz="2400" kern="1200">
        <a:solidFill>
          <a:schemeClr val="tx1"/>
        </a:solidFill>
        <a:latin typeface="Garamond" pitchFamily="18" charset="0"/>
        <a:ea typeface="+mn-ea"/>
        <a:cs typeface="Times New Roman" pitchFamily="18" charset="0"/>
      </a:defRPr>
    </a:lvl4pPr>
    <a:lvl5pPr marL="1828800" algn="l" rtl="0" fontAlgn="base">
      <a:spcBef>
        <a:spcPct val="0"/>
      </a:spcBef>
      <a:spcAft>
        <a:spcPct val="0"/>
      </a:spcAft>
      <a:defRPr sz="2400" kern="1200">
        <a:solidFill>
          <a:schemeClr val="tx1"/>
        </a:solidFill>
        <a:latin typeface="Garamond" pitchFamily="18" charset="0"/>
        <a:ea typeface="+mn-ea"/>
        <a:cs typeface="Times New Roman" pitchFamily="18" charset="0"/>
      </a:defRPr>
    </a:lvl5pPr>
    <a:lvl6pPr marL="2286000" algn="l" defTabSz="914400" rtl="0" eaLnBrk="1" latinLnBrk="0" hangingPunct="1">
      <a:defRPr sz="2400" kern="1200">
        <a:solidFill>
          <a:schemeClr val="tx1"/>
        </a:solidFill>
        <a:latin typeface="Garamond" pitchFamily="18" charset="0"/>
        <a:ea typeface="+mn-ea"/>
        <a:cs typeface="Times New Roman" pitchFamily="18" charset="0"/>
      </a:defRPr>
    </a:lvl6pPr>
    <a:lvl7pPr marL="2743200" algn="l" defTabSz="914400" rtl="0" eaLnBrk="1" latinLnBrk="0" hangingPunct="1">
      <a:defRPr sz="2400" kern="1200">
        <a:solidFill>
          <a:schemeClr val="tx1"/>
        </a:solidFill>
        <a:latin typeface="Garamond" pitchFamily="18" charset="0"/>
        <a:ea typeface="+mn-ea"/>
        <a:cs typeface="Times New Roman" pitchFamily="18" charset="0"/>
      </a:defRPr>
    </a:lvl7pPr>
    <a:lvl8pPr marL="3200400" algn="l" defTabSz="914400" rtl="0" eaLnBrk="1" latinLnBrk="0" hangingPunct="1">
      <a:defRPr sz="2400" kern="1200">
        <a:solidFill>
          <a:schemeClr val="tx1"/>
        </a:solidFill>
        <a:latin typeface="Garamond" pitchFamily="18" charset="0"/>
        <a:ea typeface="+mn-ea"/>
        <a:cs typeface="Times New Roman" pitchFamily="18" charset="0"/>
      </a:defRPr>
    </a:lvl8pPr>
    <a:lvl9pPr marL="3657600" algn="l" defTabSz="914400" rtl="0" eaLnBrk="1" latinLnBrk="0" hangingPunct="1">
      <a:defRPr sz="2400" kern="1200">
        <a:solidFill>
          <a:schemeClr val="tx1"/>
        </a:solidFill>
        <a:latin typeface="Garamond" pitchFamily="18" charset="0"/>
        <a:ea typeface="+mn-ea"/>
        <a:cs typeface="Times New Roman" pitchFamily="18" charset="0"/>
      </a:defRPr>
    </a:lvl9pPr>
  </p:defaultTextStyle>
  <p:extLst>
    <p:ext uri="{EFAFB233-063F-42B5-8137-9DF3F51BA10A}">
      <p15:sldGuideLst xmlns:p15="http://schemas.microsoft.com/office/powerpoint/2012/main">
        <p15:guide id="1" orient="horz" pos="1515"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FF"/>
    <a:srgbClr val="006600"/>
    <a:srgbClr val="CCFFCC"/>
    <a:srgbClr val="FF0000"/>
    <a:srgbClr val="A50021"/>
    <a:srgbClr val="663300"/>
    <a:srgbClr val="FFFFCC"/>
    <a:srgbClr val="660066"/>
    <a:srgbClr val="8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75" autoAdjust="0"/>
    <p:restoredTop sz="72680" autoAdjust="0"/>
  </p:normalViewPr>
  <p:slideViewPr>
    <p:cSldViewPr snapToGrid="0" showGuides="1">
      <p:cViewPr varScale="1">
        <p:scale>
          <a:sx n="60" d="100"/>
          <a:sy n="60" d="100"/>
        </p:scale>
        <p:origin x="1690" y="38"/>
      </p:cViewPr>
      <p:guideLst>
        <p:guide orient="horz" pos="1515"/>
        <p:guide pos="3840"/>
      </p:guideLst>
    </p:cSldViewPr>
  </p:slideViewPr>
  <p:outlineViewPr>
    <p:cViewPr>
      <p:scale>
        <a:sx n="33" d="100"/>
        <a:sy n="33" d="100"/>
      </p:scale>
      <p:origin x="0" y="0"/>
    </p:cViewPr>
  </p:outlineViewPr>
  <p:notesTextViewPr>
    <p:cViewPr>
      <p:scale>
        <a:sx n="155" d="100"/>
        <a:sy n="155"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1"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a:defRPr sz="1200"/>
            </a:lvl1pPr>
          </a:lstStyle>
          <a:p>
            <a:pPr>
              <a:defRPr/>
            </a:pPr>
            <a:endParaRPr lang="en-US"/>
          </a:p>
        </p:txBody>
      </p:sp>
      <p:sp>
        <p:nvSpPr>
          <p:cNvPr id="31747" name="Rectangle 3"/>
          <p:cNvSpPr>
            <a:spLocks noGrp="1" noChangeArrowheads="1"/>
          </p:cNvSpPr>
          <p:nvPr>
            <p:ph type="dt" sz="quarter" idx="1"/>
          </p:nvPr>
        </p:nvSpPr>
        <p:spPr bwMode="auto">
          <a:xfrm>
            <a:off x="3971926"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defTabSz="931863">
              <a:defRPr sz="1200"/>
            </a:lvl1pPr>
          </a:lstStyle>
          <a:p>
            <a:pPr>
              <a:defRPr/>
            </a:pPr>
            <a:endParaRPr lang="en-US"/>
          </a:p>
        </p:txBody>
      </p:sp>
      <p:sp>
        <p:nvSpPr>
          <p:cNvPr id="31748" name="Rectangle 4"/>
          <p:cNvSpPr>
            <a:spLocks noGrp="1" noChangeArrowheads="1"/>
          </p:cNvSpPr>
          <p:nvPr>
            <p:ph type="ftr" sz="quarter" idx="2"/>
          </p:nvPr>
        </p:nvSpPr>
        <p:spPr bwMode="auto">
          <a:xfrm>
            <a:off x="1" y="8831264"/>
            <a:ext cx="3038475"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defTabSz="931863">
              <a:defRPr sz="1200"/>
            </a:lvl1pPr>
          </a:lstStyle>
          <a:p>
            <a:pPr>
              <a:defRPr/>
            </a:pPr>
            <a:endParaRPr lang="en-US"/>
          </a:p>
        </p:txBody>
      </p:sp>
      <p:sp>
        <p:nvSpPr>
          <p:cNvPr id="31749" name="Rectangle 5"/>
          <p:cNvSpPr>
            <a:spLocks noGrp="1" noChangeArrowheads="1"/>
          </p:cNvSpPr>
          <p:nvPr>
            <p:ph type="sldNum" sz="quarter" idx="3"/>
          </p:nvPr>
        </p:nvSpPr>
        <p:spPr bwMode="auto">
          <a:xfrm>
            <a:off x="3971926" y="8831264"/>
            <a:ext cx="3038475"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a:defRPr sz="1200"/>
            </a:lvl1pPr>
          </a:lstStyle>
          <a:p>
            <a:pPr>
              <a:defRPr/>
            </a:pPr>
            <a:fld id="{46D8321B-B1F8-47E2-9D75-5A7D0DBE14B9}" type="slidenum">
              <a:rPr lang="en-US"/>
              <a:pPr>
                <a:defRPr/>
              </a:pPr>
              <a:t>‹#›</a:t>
            </a:fld>
            <a:endParaRPr lang="en-US"/>
          </a:p>
        </p:txBody>
      </p:sp>
    </p:spTree>
    <p:extLst>
      <p:ext uri="{BB962C8B-B14F-4D97-AF65-F5344CB8AC3E}">
        <p14:creationId xmlns:p14="http://schemas.microsoft.com/office/powerpoint/2010/main" val="19853888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8B6C7C08-D46C-4550-8D8F-27E1E0F58F4A}" type="datetimeFigureOut">
              <a:rPr lang="en-US" smtClean="0"/>
              <a:t>10/16/2025</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6"/>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16362E68-66C4-4B01-8D1F-712CF75BFD43}" type="slidenum">
              <a:rPr lang="en-US" smtClean="0"/>
              <a:t>‹#›</a:t>
            </a:fld>
            <a:endParaRPr lang="en-US"/>
          </a:p>
        </p:txBody>
      </p:sp>
    </p:spTree>
    <p:extLst>
      <p:ext uri="{BB962C8B-B14F-4D97-AF65-F5344CB8AC3E}">
        <p14:creationId xmlns:p14="http://schemas.microsoft.com/office/powerpoint/2010/main" val="21896529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42E5D3-627C-4511-B3F4-264A77E3CF6D}" type="slidenum">
              <a:rPr kumimoji="0" lang="en-US" sz="1300" b="0" i="0" u="none" strike="noStrike" kern="1200" cap="none" spc="0" normalizeH="0" baseline="0" noProof="0">
                <a:ln>
                  <a:noFill/>
                </a:ln>
                <a:solidFill>
                  <a:prstClr val="black"/>
                </a:solidFill>
                <a:effectLst/>
                <a:uLnTx/>
                <a:uFillTx/>
                <a:latin typeface="Calibri"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sz="13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6146" name="Rectangle 2"/>
          <p:cNvSpPr>
            <a:spLocks noGrp="1" noRot="1" noChangeAspect="1" noChangeArrowheads="1" noTextEdit="1"/>
          </p:cNvSpPr>
          <p:nvPr>
            <p:ph type="sldImg"/>
          </p:nvPr>
        </p:nvSpPr>
        <p:spPr>
          <a:xfrm>
            <a:off x="406400" y="696913"/>
            <a:ext cx="6197600" cy="3486150"/>
          </a:xfrm>
          <a:ln/>
        </p:spPr>
      </p:sp>
      <p:sp>
        <p:nvSpPr>
          <p:cNvPr id="6147" name="Rectangle 3"/>
          <p:cNvSpPr>
            <a:spLocks noGrp="1" noChangeArrowheads="1"/>
          </p:cNvSpPr>
          <p:nvPr>
            <p:ph type="body" idx="1"/>
          </p:nvPr>
        </p:nvSpPr>
        <p:spPr/>
        <p:txBody>
          <a:bodyPr/>
          <a:lstStyle/>
          <a:p>
            <a:pPr algn="just"/>
            <a:r>
              <a:rPr lang="en-US" dirty="0"/>
              <a:t>Today, we’re beginning a very unique chapter in this course, focusing on </a:t>
            </a:r>
            <a:r>
              <a:rPr lang="en-US" b="1" dirty="0"/>
              <a:t>ultrasound imaging</a:t>
            </a:r>
            <a:r>
              <a:rPr lang="en-US" dirty="0"/>
              <a:t>. This is exciting because ultrasound is rather cost-effective, and becomes increasingly more important due to hardware improvements and AI techniques. In this lecture, we’ll go through the </a:t>
            </a:r>
            <a:r>
              <a:rPr lang="en-US" b="1" dirty="0"/>
              <a:t>fundamental principles</a:t>
            </a:r>
            <a:r>
              <a:rPr lang="en-US" dirty="0"/>
              <a:t> behind ultrasound: what it is, how it works, and how it behaves in biological tissues.</a:t>
            </a:r>
          </a:p>
          <a:p>
            <a:pPr algn="just"/>
            <a:endParaRPr lang="en-US" dirty="0"/>
          </a:p>
          <a:p>
            <a:pPr algn="just"/>
            <a:r>
              <a:rPr lang="en-US" dirty="0"/>
              <a:t>Then, in the next lecture, we’ll move on to ultrasound </a:t>
            </a:r>
            <a:r>
              <a:rPr lang="en-US" b="1" dirty="0"/>
              <a:t>imaging modes</a:t>
            </a:r>
            <a:r>
              <a:rPr lang="en-US" dirty="0"/>
              <a:t> — how the system collects, processes, and displays data. So, today is all about understanding the </a:t>
            </a:r>
            <a:r>
              <a:rPr lang="en-US" i="1" dirty="0"/>
              <a:t>principles</a:t>
            </a:r>
            <a:r>
              <a:rPr lang="en-US" dirty="0"/>
              <a:t>, the physics, and the key ideas that make ultrasound imaging possible.</a:t>
            </a:r>
          </a:p>
        </p:txBody>
      </p:sp>
    </p:spTree>
    <p:extLst>
      <p:ext uri="{BB962C8B-B14F-4D97-AF65-F5344CB8AC3E}">
        <p14:creationId xmlns:p14="http://schemas.microsoft.com/office/powerpoint/2010/main" val="33032437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closer look at how these relationships actually work.</a:t>
            </a:r>
            <a:br>
              <a:rPr lang="en-US" dirty="0"/>
            </a:br>
            <a:r>
              <a:rPr lang="en-US" dirty="0"/>
              <a:t>When we push on one side of the medium — for example, this piston here — we create a </a:t>
            </a:r>
            <a:r>
              <a:rPr lang="en-US" b="1" dirty="0"/>
              <a:t>velocity</a:t>
            </a:r>
            <a:r>
              <a:rPr lang="en-US" dirty="0"/>
              <a:t>, which we call </a:t>
            </a:r>
            <a:r>
              <a:rPr lang="en-US" i="1" dirty="0"/>
              <a:t>u</a:t>
            </a:r>
            <a:r>
              <a:rPr lang="en-US" dirty="0"/>
              <a:t>. The </a:t>
            </a:r>
            <a:r>
              <a:rPr lang="en-US" b="1" dirty="0"/>
              <a:t>displacement</a:t>
            </a:r>
            <a:r>
              <a:rPr lang="en-US" dirty="0"/>
              <a:t>, denoted as </a:t>
            </a:r>
            <a:r>
              <a:rPr lang="en-US" i="1" dirty="0"/>
              <a:t>w</a:t>
            </a:r>
            <a:r>
              <a:rPr lang="en-US" dirty="0"/>
              <a:t>, shows how far the boundary moves. In a simple case, displacement is proportional to velocity times time. Mathematically, we write this as </a:t>
            </a:r>
            <a:r>
              <a:rPr lang="en-US" i="1" dirty="0"/>
              <a:t>w equals u times t</a:t>
            </a:r>
            <a:r>
              <a:rPr lang="en-US" dirty="0"/>
              <a:t>.</a:t>
            </a:r>
          </a:p>
          <a:p>
            <a:r>
              <a:rPr lang="en-US" dirty="0"/>
              <a:t>That’s a </a:t>
            </a:r>
            <a:r>
              <a:rPr lang="en-US" b="1" dirty="0"/>
              <a:t>linear relationship</a:t>
            </a:r>
            <a:r>
              <a:rPr lang="en-US" dirty="0"/>
              <a:t>, meaning if you double the velocity, the displacement doubles in the same time period.</a:t>
            </a:r>
          </a:p>
          <a:p>
            <a:endParaRPr lang="en-US" dirty="0"/>
          </a:p>
          <a:p>
            <a:r>
              <a:rPr lang="en-US" dirty="0"/>
              <a:t>But, on the other side of the same element, the motion doesn’t happen immediately. The molecules there need time to respond, and that brings in </a:t>
            </a:r>
            <a:r>
              <a:rPr lang="en-US" b="1" dirty="0"/>
              <a:t>acceleration</a:t>
            </a:r>
            <a:r>
              <a:rPr lang="en-US" dirty="0"/>
              <a:t>, which we represent as </a:t>
            </a:r>
            <a:r>
              <a:rPr lang="en-US" i="1" dirty="0"/>
              <a:t>a</a:t>
            </a:r>
            <a:r>
              <a:rPr lang="en-US" dirty="0"/>
              <a:t>. The displacement caused by acceleration is a </a:t>
            </a:r>
            <a:r>
              <a:rPr lang="en-US" b="1" dirty="0"/>
              <a:t>second-order relationship</a:t>
            </a:r>
            <a:r>
              <a:rPr lang="en-US" dirty="0"/>
              <a:t>, expressed as </a:t>
            </a:r>
            <a:r>
              <a:rPr lang="en-US" i="1" dirty="0"/>
              <a:t>w equals one-half times a times t squared</a:t>
            </a:r>
            <a:r>
              <a:rPr lang="en-US" dirty="0"/>
              <a:t>.</a:t>
            </a:r>
          </a:p>
          <a:p>
            <a:r>
              <a:rPr lang="en-US" dirty="0"/>
              <a:t>So the first one — </a:t>
            </a:r>
            <a:r>
              <a:rPr lang="en-US" i="1" dirty="0"/>
              <a:t>w equals u times t</a:t>
            </a:r>
            <a:r>
              <a:rPr lang="en-US" dirty="0"/>
              <a:t> — is </a:t>
            </a:r>
            <a:r>
              <a:rPr lang="en-US" b="1" dirty="0"/>
              <a:t>linear</a:t>
            </a:r>
            <a:r>
              <a:rPr lang="en-US" dirty="0"/>
              <a:t>, and the second one — </a:t>
            </a:r>
            <a:r>
              <a:rPr lang="en-US" i="1" dirty="0"/>
              <a:t>w equals one-half a t squared</a:t>
            </a:r>
            <a:r>
              <a:rPr lang="en-US" dirty="0"/>
              <a:t> — is </a:t>
            </a:r>
            <a:r>
              <a:rPr lang="en-US" b="1" dirty="0"/>
              <a:t>quadratic</a:t>
            </a:r>
            <a:r>
              <a:rPr lang="en-US" dirty="0"/>
              <a:t> in time.</a:t>
            </a:r>
          </a:p>
          <a:p>
            <a:endParaRPr lang="en-US" dirty="0"/>
          </a:p>
          <a:p>
            <a:r>
              <a:rPr lang="en-US" dirty="0"/>
              <a:t>This means when you push on one side of a small tissue element, that side moves first, while the far side lags behind slightly. Because of this delay, the material between them becomes compressed, and pressure increases.</a:t>
            </a:r>
          </a:p>
          <a:p>
            <a:endParaRPr lang="en-US" dirty="0"/>
          </a:p>
          <a:p>
            <a:r>
              <a:rPr lang="en-US" dirty="0"/>
              <a:t>This process isn’t perfectly synchronized — one side moves first, then the other side catches up. That’s why we get a </a:t>
            </a:r>
            <a:r>
              <a:rPr lang="en-US" b="1" dirty="0"/>
              <a:t>pressure increment</a:t>
            </a:r>
            <a:r>
              <a:rPr lang="en-US" dirty="0"/>
              <a:t>. The delay in motion creates </a:t>
            </a:r>
            <a:r>
              <a:rPr lang="en-US" b="1" dirty="0"/>
              <a:t>compression</a:t>
            </a:r>
            <a:r>
              <a:rPr lang="en-US" dirty="0"/>
              <a:t>, and that’s how the ultrasound wave starts to form.</a:t>
            </a:r>
          </a:p>
          <a:p>
            <a:endParaRPr lang="en-US" dirty="0"/>
          </a:p>
          <a:p>
            <a:r>
              <a:rPr lang="en-US" dirty="0"/>
              <a:t>So, putting it all together: the combination of </a:t>
            </a:r>
            <a:r>
              <a:rPr lang="en-US" b="1" dirty="0"/>
              <a:t>displacement</a:t>
            </a:r>
            <a:r>
              <a:rPr lang="en-US" dirty="0"/>
              <a:t>, </a:t>
            </a:r>
            <a:r>
              <a:rPr lang="en-US" b="1" dirty="0"/>
              <a:t>velocity</a:t>
            </a:r>
            <a:r>
              <a:rPr lang="en-US" dirty="0"/>
              <a:t>, and </a:t>
            </a:r>
            <a:r>
              <a:rPr lang="en-US" b="1" dirty="0"/>
              <a:t>acceleration</a:t>
            </a:r>
            <a:r>
              <a:rPr lang="en-US" dirty="0"/>
              <a:t>, together with changes in </a:t>
            </a:r>
            <a:r>
              <a:rPr lang="en-US" b="1" dirty="0"/>
              <a:t>pressure</a:t>
            </a:r>
            <a:r>
              <a:rPr lang="en-US" dirty="0"/>
              <a:t> and </a:t>
            </a:r>
            <a:r>
              <a:rPr lang="en-US" b="1" dirty="0"/>
              <a:t>volume</a:t>
            </a:r>
            <a:r>
              <a:rPr lang="en-US" dirty="0"/>
              <a:t>, gives us the basic mechanism of wave formation in tissue.</a:t>
            </a:r>
          </a:p>
        </p:txBody>
      </p:sp>
      <p:sp>
        <p:nvSpPr>
          <p:cNvPr id="4" name="Slide Number Placeholder 3"/>
          <p:cNvSpPr>
            <a:spLocks noGrp="1"/>
          </p:cNvSpPr>
          <p:nvPr>
            <p:ph type="sldNum" sz="quarter" idx="5"/>
          </p:nvPr>
        </p:nvSpPr>
        <p:spPr/>
        <p:txBody>
          <a:bodyPr/>
          <a:lstStyle/>
          <a:p>
            <a:fld id="{16362E68-66C4-4B01-8D1F-712CF75BFD43}" type="slidenum">
              <a:rPr lang="en-US" smtClean="0"/>
              <a:t>10</a:t>
            </a:fld>
            <a:endParaRPr lang="en-US"/>
          </a:p>
        </p:txBody>
      </p:sp>
    </p:spTree>
    <p:extLst>
      <p:ext uri="{BB962C8B-B14F-4D97-AF65-F5344CB8AC3E}">
        <p14:creationId xmlns:p14="http://schemas.microsoft.com/office/powerpoint/2010/main" val="1934487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start driving one side of the material — continuously pushing and pulling — the wave begins to propagate through the medium.</a:t>
            </a:r>
          </a:p>
          <a:p>
            <a:r>
              <a:rPr lang="en-US" dirty="0"/>
              <a:t>Each small element of the tissue responds a little later than the one before it. So, if you look along the depth of the tissue, every point is moving up and down in the same pattern, but with a small </a:t>
            </a:r>
            <a:r>
              <a:rPr lang="en-US" b="1" dirty="0"/>
              <a:t>phase delay</a:t>
            </a:r>
            <a:r>
              <a:rPr lang="en-US" dirty="0"/>
              <a:t>.</a:t>
            </a:r>
          </a:p>
          <a:p>
            <a:endParaRPr lang="en-US" dirty="0"/>
          </a:p>
          <a:p>
            <a:r>
              <a:rPr lang="en-US" dirty="0"/>
              <a:t>That delay is what makes the wave travel forward. You still see the same waveform shape, but each point along the medium is slightly out of sync — slightly shifted in phase.</a:t>
            </a:r>
          </a:p>
          <a:p>
            <a:endParaRPr lang="en-US" dirty="0"/>
          </a:p>
          <a:p>
            <a:r>
              <a:rPr lang="en-US" dirty="0"/>
              <a:t>That’s what we call </a:t>
            </a:r>
            <a:r>
              <a:rPr lang="en-US" b="1" dirty="0"/>
              <a:t>wave propagation</a:t>
            </a:r>
            <a:r>
              <a:rPr lang="en-US" dirty="0"/>
              <a:t> — the motion is passed from one particle to the next, not instantaneously, but through a sequence of tiny, delayed reactions.</a:t>
            </a:r>
          </a:p>
          <a:p>
            <a:r>
              <a:rPr lang="en-US" dirty="0"/>
              <a:t>If the material were completely rigid, like a solid stick, every part would move together at once, and there would be </a:t>
            </a:r>
            <a:r>
              <a:rPr lang="en-US" b="1" dirty="0"/>
              <a:t>no wave</a:t>
            </a:r>
            <a:r>
              <a:rPr lang="en-US" dirty="0"/>
              <a:t>. But because biological tissue is elastic, parts of it move at slightly different times — and that’s exactly what allows the wave to form and travel.</a:t>
            </a:r>
          </a:p>
          <a:p>
            <a:endParaRPr lang="en-US" dirty="0"/>
          </a:p>
          <a:p>
            <a:r>
              <a:rPr lang="en-US" dirty="0"/>
              <a:t>Mathematically, if we focus on one physical quantity — say </a:t>
            </a:r>
            <a:r>
              <a:rPr lang="en-US" b="1" dirty="0"/>
              <a:t>displacement w</a:t>
            </a:r>
            <a:r>
              <a:rPr lang="en-US" dirty="0"/>
              <a:t>, or </a:t>
            </a:r>
            <a:r>
              <a:rPr lang="en-US" b="1" dirty="0"/>
              <a:t>pressure p</a:t>
            </a:r>
            <a:r>
              <a:rPr lang="en-US" dirty="0"/>
              <a:t> — and express all the other variables, like acceleration and velocity, in terms of that single variable, we can combine them into a single </a:t>
            </a:r>
            <a:r>
              <a:rPr lang="en-US" b="1" dirty="0"/>
              <a:t>second-order differential equation</a:t>
            </a:r>
            <a:r>
              <a:rPr lang="en-US" dirty="0"/>
              <a:t>.</a:t>
            </a:r>
          </a:p>
          <a:p>
            <a:endParaRPr lang="en-US" dirty="0"/>
          </a:p>
          <a:p>
            <a:r>
              <a:rPr lang="en-US" dirty="0"/>
              <a:t>That equation is called the </a:t>
            </a:r>
            <a:r>
              <a:rPr lang="en-US" b="1" dirty="0"/>
              <a:t>wave equation</a:t>
            </a:r>
            <a:r>
              <a:rPr lang="en-US" dirty="0"/>
              <a:t>, and it beautifully describes how the disturbance moves through the medium as a function of both </a:t>
            </a:r>
            <a:r>
              <a:rPr lang="en-US" b="1" dirty="0"/>
              <a:t>space</a:t>
            </a:r>
            <a:r>
              <a:rPr lang="en-US" dirty="0"/>
              <a:t> and </a:t>
            </a:r>
            <a:r>
              <a:rPr lang="en-US" b="1" dirty="0"/>
              <a:t>time</a:t>
            </a:r>
            <a:r>
              <a:rPr lang="en-US" dirty="0"/>
              <a:t>.</a:t>
            </a:r>
          </a:p>
          <a:p>
            <a:endParaRPr lang="en-US" dirty="0"/>
          </a:p>
        </p:txBody>
      </p:sp>
      <p:sp>
        <p:nvSpPr>
          <p:cNvPr id="4" name="Slide Number Placeholder 3"/>
          <p:cNvSpPr>
            <a:spLocks noGrp="1"/>
          </p:cNvSpPr>
          <p:nvPr>
            <p:ph type="sldNum" sz="quarter" idx="5"/>
          </p:nvPr>
        </p:nvSpPr>
        <p:spPr/>
        <p:txBody>
          <a:bodyPr/>
          <a:lstStyle/>
          <a:p>
            <a:fld id="{16362E68-66C4-4B01-8D1F-712CF75BFD43}" type="slidenum">
              <a:rPr lang="en-US" smtClean="0"/>
              <a:t>11</a:t>
            </a:fld>
            <a:endParaRPr lang="en-US"/>
          </a:p>
        </p:txBody>
      </p:sp>
    </p:spTree>
    <p:extLst>
      <p:ext uri="{BB962C8B-B14F-4D97-AF65-F5344CB8AC3E}">
        <p14:creationId xmlns:p14="http://schemas.microsoft.com/office/powerpoint/2010/main" val="2743367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now we’ve arrived at one of the most elegant equations in all of physics — the wave equation. In one dimension, it looks like this: </a:t>
            </a:r>
            <a:r>
              <a:rPr lang="en-US" i="1" dirty="0"/>
              <a:t>partial squared W over partial Z squared equals one over C squared times partial squared W over partial T squared.</a:t>
            </a:r>
            <a:r>
              <a:rPr lang="en-US" dirty="0"/>
              <a:t> So what does that mean? It means that the second derivative of displacement, W, with respect to space, Z, is equal to one over C squared times the second derivative of W with respect to time, T. In plain words, the way the wave changes in space is directly linked to how it changes in time. Space and time are tied together through this relationship. You can even think of it conceptually as “space equals time” — not literally, but in a second-derivative sense. This symmetry is what gives rise to those beautiful, smooth, repeating sinusoidal waves we see in sound or vibration.</a:t>
            </a:r>
          </a:p>
          <a:p>
            <a:endParaRPr lang="en-US" dirty="0"/>
          </a:p>
          <a:p>
            <a:r>
              <a:rPr lang="en-US" dirty="0"/>
              <a:t>Now, let’s talk about the speed of sound, denoted by C. C depends on two key material properties — density, which we call rho, and compressibility, which we call kappa. The relationship is given by this equation: </a:t>
            </a:r>
            <a:r>
              <a:rPr lang="en-US" i="1" dirty="0"/>
              <a:t>C equals one divided by the square root of kappa times rho.</a:t>
            </a:r>
            <a:r>
              <a:rPr lang="en-US" dirty="0"/>
              <a:t> Here, rho — written as the Greek letter ρ — represents the density of the tissue, and kappa — the Greek letter κ — represents compressibility, which is actually the inverse of the bulk modulus, or in other words, how stiff the material is.</a:t>
            </a:r>
          </a:p>
          <a:p>
            <a:endParaRPr lang="en-US" dirty="0"/>
          </a:p>
          <a:p>
            <a:r>
              <a:rPr lang="en-US" dirty="0"/>
              <a:t>Now here’s the interesting part. The stiffer the tissue, the smaller the compressibility. And when compressibility is small, the wave travels faster. So, in biological tissues, sound typically moves at about fifteen hundred meters per second — that’s roughly the speed in soft tissue or water. But in bone, which is much stiffer, the speed can reach around four thousand meters per second. And clinically, this becomes quite important. For example, a malignant tumor tends to be harder than normal tissue. That means sound travels faster through it. So in ultrasound elastography, we can actually measure that difference in speed to assess tissue stiffness — and that helps identify abnormalities like tumors.</a:t>
            </a:r>
          </a:p>
          <a:p>
            <a:endParaRPr lang="en-US" dirty="0"/>
          </a:p>
          <a:p>
            <a:r>
              <a:rPr lang="en-US" dirty="0"/>
              <a:t>So this simple equation — the wave equation — doesn’t just tell us how sound moves; it also connects directly to the mechanical properties of the body — its density, its stiffness, and its elasticity. That’s the physical foundation of how ultrasound works.</a:t>
            </a:r>
          </a:p>
        </p:txBody>
      </p:sp>
      <p:sp>
        <p:nvSpPr>
          <p:cNvPr id="4" name="Slide Number Placeholder 3"/>
          <p:cNvSpPr>
            <a:spLocks noGrp="1"/>
          </p:cNvSpPr>
          <p:nvPr>
            <p:ph type="sldNum" sz="quarter" idx="5"/>
          </p:nvPr>
        </p:nvSpPr>
        <p:spPr/>
        <p:txBody>
          <a:bodyPr/>
          <a:lstStyle/>
          <a:p>
            <a:fld id="{16362E68-66C4-4B01-8D1F-712CF75BFD43}" type="slidenum">
              <a:rPr lang="en-US" smtClean="0"/>
              <a:t>12</a:t>
            </a:fld>
            <a:endParaRPr lang="en-US"/>
          </a:p>
        </p:txBody>
      </p:sp>
    </p:spTree>
    <p:extLst>
      <p:ext uri="{BB962C8B-B14F-4D97-AF65-F5344CB8AC3E}">
        <p14:creationId xmlns:p14="http://schemas.microsoft.com/office/powerpoint/2010/main" val="2460972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want to mention two important types of mechanical waves — the so-called </a:t>
            </a:r>
            <a:r>
              <a:rPr lang="en-US" b="1" dirty="0"/>
              <a:t>P-wave</a:t>
            </a:r>
            <a:r>
              <a:rPr lang="en-US" dirty="0"/>
              <a:t> and </a:t>
            </a:r>
            <a:r>
              <a:rPr lang="en-US" b="1" dirty="0"/>
              <a:t>S-wave</a:t>
            </a:r>
            <a:r>
              <a:rPr lang="en-US" dirty="0"/>
              <a:t>, also known as </a:t>
            </a:r>
            <a:r>
              <a:rPr lang="en-US" b="1" dirty="0"/>
              <a:t>longitudinal</a:t>
            </a:r>
            <a:r>
              <a:rPr lang="en-US" dirty="0"/>
              <a:t> and </a:t>
            </a:r>
            <a:r>
              <a:rPr lang="en-US" b="1" dirty="0"/>
              <a:t>transverse</a:t>
            </a:r>
            <a:r>
              <a:rPr lang="en-US" dirty="0"/>
              <a:t> waves. Remember what we discussed earlier — when you push a volume of air in one direction and then release it, the molecules move back and forth along that same line. This back-and-forth motion produces a </a:t>
            </a:r>
            <a:r>
              <a:rPr lang="en-US" b="1" dirty="0"/>
              <a:t>longitudinal wave</a:t>
            </a:r>
            <a:r>
              <a:rPr lang="en-US" dirty="0"/>
              <a:t>, where regions of </a:t>
            </a:r>
            <a:r>
              <a:rPr lang="en-US" b="1" dirty="0"/>
              <a:t>compression</a:t>
            </a:r>
            <a:r>
              <a:rPr lang="en-US" dirty="0"/>
              <a:t> and </a:t>
            </a:r>
            <a:r>
              <a:rPr lang="en-US" b="1" dirty="0"/>
              <a:t>rarefaction</a:t>
            </a:r>
            <a:r>
              <a:rPr lang="en-US" dirty="0"/>
              <a:t> travel in the same direction as the wave. That’s what we call a </a:t>
            </a:r>
            <a:r>
              <a:rPr lang="en-US" b="1" dirty="0"/>
              <a:t>P-wave</a:t>
            </a:r>
            <a:r>
              <a:rPr lang="en-US" dirty="0"/>
              <a:t>, or </a:t>
            </a:r>
            <a:r>
              <a:rPr lang="en-US" b="1" dirty="0"/>
              <a:t>pressure wave</a:t>
            </a:r>
            <a:r>
              <a:rPr lang="en-US" dirty="0"/>
              <a:t>. In ultrasound, this is the type of wave we use — the </a:t>
            </a:r>
            <a:r>
              <a:rPr lang="en-US" b="1" dirty="0"/>
              <a:t>longitudinal wave</a:t>
            </a:r>
            <a:r>
              <a:rPr lang="en-US" dirty="0"/>
              <a:t> traveling through soft tissue.</a:t>
            </a:r>
          </a:p>
          <a:p>
            <a:endParaRPr lang="en-US" dirty="0"/>
          </a:p>
          <a:p>
            <a:r>
              <a:rPr lang="en-US" dirty="0"/>
              <a:t>Now, if we compare that to a </a:t>
            </a:r>
            <a:r>
              <a:rPr lang="en-US" b="1" dirty="0"/>
              <a:t>transverse wave</a:t>
            </a:r>
            <a:r>
              <a:rPr lang="en-US" dirty="0"/>
              <a:t>, the vibration direction is completely different. Instead of moving along the same line, the oscillation happens </a:t>
            </a:r>
            <a:r>
              <a:rPr lang="en-US" b="1" dirty="0"/>
              <a:t>perpendicular</a:t>
            </a:r>
            <a:r>
              <a:rPr lang="en-US" dirty="0"/>
              <a:t> to the wave’s direction. So if the wave moves horizontally, the vibration is up and down. This is exactly what happens with </a:t>
            </a:r>
            <a:r>
              <a:rPr lang="en-US" b="1" dirty="0"/>
              <a:t>electromagnetic waves</a:t>
            </a:r>
            <a:r>
              <a:rPr lang="en-US" dirty="0"/>
              <a:t>, like light or radio waves — their electric and magnetic fields vibrate at right angles to the direction the wave is moving.</a:t>
            </a:r>
          </a:p>
          <a:p>
            <a:endParaRPr lang="en-US" dirty="0"/>
          </a:p>
          <a:p>
            <a:r>
              <a:rPr lang="en-US" dirty="0"/>
              <a:t>So, to summarize: in a </a:t>
            </a:r>
            <a:r>
              <a:rPr lang="en-US" b="1" dirty="0"/>
              <a:t>longitudinal wave</a:t>
            </a:r>
            <a:r>
              <a:rPr lang="en-US" dirty="0"/>
              <a:t>, the vibration and propagation directions are the same, while in a </a:t>
            </a:r>
            <a:r>
              <a:rPr lang="en-US" b="1" dirty="0"/>
              <a:t>transverse wave</a:t>
            </a:r>
            <a:r>
              <a:rPr lang="en-US" dirty="0"/>
              <a:t>, they are orthogonal. Both are just different ways energy can propagate through a medium.</a:t>
            </a:r>
          </a:p>
        </p:txBody>
      </p:sp>
      <p:sp>
        <p:nvSpPr>
          <p:cNvPr id="4" name="Slide Number Placeholder 3"/>
          <p:cNvSpPr>
            <a:spLocks noGrp="1"/>
          </p:cNvSpPr>
          <p:nvPr>
            <p:ph type="sldNum" sz="quarter" idx="5"/>
          </p:nvPr>
        </p:nvSpPr>
        <p:spPr/>
        <p:txBody>
          <a:bodyPr/>
          <a:lstStyle/>
          <a:p>
            <a:fld id="{16362E68-66C4-4B01-8D1F-712CF75BFD43}" type="slidenum">
              <a:rPr lang="en-US" smtClean="0"/>
              <a:t>13</a:t>
            </a:fld>
            <a:endParaRPr lang="en-US"/>
          </a:p>
        </p:txBody>
      </p:sp>
    </p:spTree>
    <p:extLst>
      <p:ext uri="{BB962C8B-B14F-4D97-AF65-F5344CB8AC3E}">
        <p14:creationId xmlns:p14="http://schemas.microsoft.com/office/powerpoint/2010/main" val="36621247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again, we see how a </a:t>
            </a:r>
            <a:r>
              <a:rPr lang="en-US" b="1" dirty="0"/>
              <a:t>longitudinal wave</a:t>
            </a:r>
            <a:r>
              <a:rPr lang="en-US" dirty="0"/>
              <a:t> behaves in ultrasound. The sound originates from a </a:t>
            </a:r>
            <a:r>
              <a:rPr lang="en-US" b="1" dirty="0"/>
              <a:t>source</a:t>
            </a:r>
            <a:r>
              <a:rPr lang="en-US" dirty="0"/>
              <a:t>, like a vibrating tuning fork. In fact, in the old days, doctors would use a tuning fork to test hearing — by striking it and moving it near the ear, they could tell if the patient could sense sound through air or through bone conduction. That tuning fork generates a </a:t>
            </a:r>
            <a:r>
              <a:rPr lang="en-US" b="1" dirty="0"/>
              <a:t>longitudinal sound wave</a:t>
            </a:r>
            <a:r>
              <a:rPr lang="en-US" dirty="0"/>
              <a:t>, where the compressions and rarefactions travel along the direction of vibration.</a:t>
            </a:r>
          </a:p>
          <a:p>
            <a:endParaRPr lang="en-US" dirty="0"/>
          </a:p>
          <a:p>
            <a:r>
              <a:rPr lang="en-US" dirty="0"/>
              <a:t>Now, both </a:t>
            </a:r>
            <a:r>
              <a:rPr lang="en-US" b="1" dirty="0"/>
              <a:t>longitudinal</a:t>
            </a:r>
            <a:r>
              <a:rPr lang="en-US" dirty="0"/>
              <a:t> and </a:t>
            </a:r>
            <a:r>
              <a:rPr lang="en-US" b="1" dirty="0"/>
              <a:t>transverse</a:t>
            </a:r>
            <a:r>
              <a:rPr lang="en-US" dirty="0"/>
              <a:t> waves have some key characteristics. They each have a </a:t>
            </a:r>
            <a:r>
              <a:rPr lang="en-US" b="1" dirty="0"/>
              <a:t>wavelength</a:t>
            </a:r>
            <a:r>
              <a:rPr lang="en-US" dirty="0"/>
              <a:t>, which is the distance between two corresponding points — like from one peak to the next, or from one compression to the next. That’s the spatial period of the wave. They also have </a:t>
            </a:r>
            <a:r>
              <a:rPr lang="en-US" b="1" dirty="0"/>
              <a:t>amplitude</a:t>
            </a:r>
            <a:r>
              <a:rPr lang="en-US" dirty="0"/>
              <a:t>, which represents how strong the wave is — the height of a peak or the depth of a trough.</a:t>
            </a:r>
          </a:p>
          <a:p>
            <a:endParaRPr lang="en-US" dirty="0"/>
          </a:p>
          <a:p>
            <a:r>
              <a:rPr lang="en-US" dirty="0"/>
              <a:t>If you look at the shape of these waves, you’ll notice they form a </a:t>
            </a:r>
            <a:r>
              <a:rPr lang="en-US" b="1" dirty="0"/>
              <a:t>sinusoidal pattern</a:t>
            </a:r>
            <a:r>
              <a:rPr lang="en-US" dirty="0"/>
              <a:t> — this is not a coincidence. Sinusoidal waves naturally arise when solving the </a:t>
            </a:r>
            <a:r>
              <a:rPr lang="en-US" b="1" dirty="0"/>
              <a:t>wave equation</a:t>
            </a:r>
            <a:r>
              <a:rPr lang="en-US" dirty="0"/>
              <a:t>, whether it’s for mechanical or electromagnetic waves. Mathematically, they are fundamental solutions. And in Fourier analysis, we use sinusoidal components — sines and cosines — as building blocks to represent all kinds of signals. So in a way, every complex sound or image signal can be broken down into a sum of simple sine waves.</a:t>
            </a:r>
          </a:p>
          <a:p>
            <a:endParaRPr lang="en-US" dirty="0"/>
          </a:p>
          <a:p>
            <a:r>
              <a:rPr lang="en-US" dirty="0"/>
              <a:t>Finally, remember that the </a:t>
            </a:r>
            <a:r>
              <a:rPr lang="en-US" b="1" dirty="0"/>
              <a:t>speed of sound</a:t>
            </a:r>
            <a:r>
              <a:rPr lang="en-US" dirty="0"/>
              <a:t> is directly connected to the wave equation. The constant you see there — </a:t>
            </a:r>
            <a:r>
              <a:rPr lang="en-US" i="1" dirty="0"/>
              <a:t>1 over c squared</a:t>
            </a:r>
            <a:r>
              <a:rPr lang="en-US" dirty="0"/>
              <a:t> — represents how the wave travels through a given medium.</a:t>
            </a:r>
          </a:p>
        </p:txBody>
      </p:sp>
      <p:sp>
        <p:nvSpPr>
          <p:cNvPr id="4" name="Slide Number Placeholder 3"/>
          <p:cNvSpPr>
            <a:spLocks noGrp="1"/>
          </p:cNvSpPr>
          <p:nvPr>
            <p:ph type="sldNum" sz="quarter" idx="5"/>
          </p:nvPr>
        </p:nvSpPr>
        <p:spPr/>
        <p:txBody>
          <a:bodyPr/>
          <a:lstStyle/>
          <a:p>
            <a:fld id="{16362E68-66C4-4B01-8D1F-712CF75BFD43}" type="slidenum">
              <a:rPr lang="en-US" smtClean="0"/>
              <a:t>14</a:t>
            </a:fld>
            <a:endParaRPr lang="en-US"/>
          </a:p>
        </p:txBody>
      </p:sp>
    </p:spTree>
    <p:extLst>
      <p:ext uri="{BB962C8B-B14F-4D97-AF65-F5344CB8AC3E}">
        <p14:creationId xmlns:p14="http://schemas.microsoft.com/office/powerpoint/2010/main" val="1313756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when we solve the wave equation, we find that the constant </a:t>
            </a:r>
            <a:r>
              <a:rPr lang="en-US" b="1" dirty="0"/>
              <a:t>c</a:t>
            </a:r>
            <a:r>
              <a:rPr lang="en-US" dirty="0"/>
              <a:t> represents the </a:t>
            </a:r>
            <a:r>
              <a:rPr lang="en-US" b="1" dirty="0"/>
              <a:t>speed of sound</a:t>
            </a:r>
            <a:r>
              <a:rPr lang="en-US" dirty="0"/>
              <a:t> in the medium. And this speed depends entirely on the </a:t>
            </a:r>
            <a:r>
              <a:rPr lang="en-US" b="1" dirty="0"/>
              <a:t>material properties</a:t>
            </a:r>
            <a:r>
              <a:rPr lang="en-US" dirty="0"/>
              <a:t> — how dense and how stiff the material is. For example, sound waves travel very differently in air, in steel, or in biological tissue.</a:t>
            </a:r>
          </a:p>
          <a:p>
            <a:endParaRPr lang="en-US" dirty="0"/>
          </a:p>
          <a:p>
            <a:r>
              <a:rPr lang="en-US" dirty="0"/>
              <a:t>If we look at this table, we can see that the </a:t>
            </a:r>
            <a:r>
              <a:rPr lang="en-US" b="1" dirty="0"/>
              <a:t>speed of sound in air</a:t>
            </a:r>
            <a:r>
              <a:rPr lang="en-US" dirty="0"/>
              <a:t> is around </a:t>
            </a:r>
            <a:r>
              <a:rPr lang="en-US" b="1" dirty="0"/>
              <a:t>330 meters per second</a:t>
            </a:r>
            <a:r>
              <a:rPr lang="en-US" dirty="0"/>
              <a:t>, in </a:t>
            </a:r>
            <a:r>
              <a:rPr lang="en-US" b="1" dirty="0"/>
              <a:t>lung tissue</a:t>
            </a:r>
            <a:r>
              <a:rPr lang="en-US" dirty="0"/>
              <a:t> about </a:t>
            </a:r>
            <a:r>
              <a:rPr lang="en-US" b="1" dirty="0"/>
              <a:t>600 meters per second</a:t>
            </a:r>
            <a:r>
              <a:rPr lang="en-US" dirty="0"/>
              <a:t>, in </a:t>
            </a:r>
            <a:r>
              <a:rPr lang="en-US" b="1" dirty="0"/>
              <a:t>fat</a:t>
            </a:r>
            <a:r>
              <a:rPr lang="en-US" dirty="0"/>
              <a:t> about </a:t>
            </a:r>
            <a:r>
              <a:rPr lang="en-US" b="1" dirty="0"/>
              <a:t>1,450 meters per second</a:t>
            </a:r>
            <a:r>
              <a:rPr lang="en-US" dirty="0"/>
              <a:t>, and in </a:t>
            </a:r>
            <a:r>
              <a:rPr lang="en-US" b="1" dirty="0"/>
              <a:t>soft tissue</a:t>
            </a:r>
            <a:r>
              <a:rPr lang="en-US" dirty="0"/>
              <a:t> around </a:t>
            </a:r>
            <a:r>
              <a:rPr lang="en-US" b="1" dirty="0"/>
              <a:t>1,540 meters per second</a:t>
            </a:r>
            <a:r>
              <a:rPr lang="en-US" dirty="0"/>
              <a:t>. Water is very similar to soft tissue, around </a:t>
            </a:r>
            <a:r>
              <a:rPr lang="en-US" b="1" dirty="0"/>
              <a:t>1,480 meters per second</a:t>
            </a:r>
            <a:r>
              <a:rPr lang="en-US" dirty="0"/>
              <a:t>, which is why we often use water-based gels in ultrasound coupling. In </a:t>
            </a:r>
            <a:r>
              <a:rPr lang="en-US" b="1" dirty="0"/>
              <a:t>muscle</a:t>
            </a:r>
            <a:r>
              <a:rPr lang="en-US" dirty="0"/>
              <a:t>, the speed is a bit higher, about </a:t>
            </a:r>
            <a:r>
              <a:rPr lang="en-US" b="1" dirty="0"/>
              <a:t>1,600 meters per second</a:t>
            </a:r>
            <a:r>
              <a:rPr lang="en-US" dirty="0"/>
              <a:t>, and in </a:t>
            </a:r>
            <a:r>
              <a:rPr lang="en-US" b="1" dirty="0"/>
              <a:t>bone</a:t>
            </a:r>
            <a:r>
              <a:rPr lang="en-US" dirty="0"/>
              <a:t>, it reaches as high as </a:t>
            </a:r>
            <a:r>
              <a:rPr lang="en-US" b="1" dirty="0"/>
              <a:t>4,000 meters per second</a:t>
            </a:r>
            <a:r>
              <a:rPr lang="en-US" dirty="0"/>
              <a:t>.</a:t>
            </a:r>
          </a:p>
          <a:p>
            <a:endParaRPr lang="en-US" dirty="0"/>
          </a:p>
          <a:p>
            <a:r>
              <a:rPr lang="en-US" dirty="0"/>
              <a:t>So, the denser and stiffer the material, the faster the sound travels through it. But within the </a:t>
            </a:r>
            <a:r>
              <a:rPr lang="en-US" b="1" dirty="0"/>
              <a:t>same medium</a:t>
            </a:r>
            <a:r>
              <a:rPr lang="en-US" dirty="0"/>
              <a:t>, like soft tissue, the </a:t>
            </a:r>
            <a:r>
              <a:rPr lang="en-US" b="1" dirty="0"/>
              <a:t>speed stays constant</a:t>
            </a:r>
            <a:r>
              <a:rPr lang="en-US" dirty="0"/>
              <a:t> — it’s a property of the material itself. What we can vary is the </a:t>
            </a:r>
            <a:r>
              <a:rPr lang="en-US" b="1" dirty="0"/>
              <a:t>frequency</a:t>
            </a:r>
            <a:r>
              <a:rPr lang="en-US" dirty="0"/>
              <a:t> of vibration. When we increase frequency, the </a:t>
            </a:r>
            <a:r>
              <a:rPr lang="en-US" b="1" dirty="0"/>
              <a:t>wavelength</a:t>
            </a:r>
            <a:r>
              <a:rPr lang="en-US" dirty="0"/>
              <a:t> becomes shorter. So, higher frequency means shorter wavelength, and lower frequency means longer wavelength.</a:t>
            </a:r>
          </a:p>
          <a:p>
            <a:endParaRPr lang="en-US" dirty="0"/>
          </a:p>
          <a:p>
            <a:r>
              <a:rPr lang="en-US" dirty="0"/>
              <a:t>This relationship between frequency and wavelength is fundamental in ultrasound physics — it helps determine both </a:t>
            </a:r>
            <a:r>
              <a:rPr lang="en-US" b="1" dirty="0"/>
              <a:t>resolution</a:t>
            </a:r>
            <a:r>
              <a:rPr lang="en-US" dirty="0"/>
              <a:t> and </a:t>
            </a:r>
            <a:r>
              <a:rPr lang="en-US" b="1" dirty="0"/>
              <a:t>penetration</a:t>
            </a:r>
            <a:r>
              <a:rPr lang="en-US" dirty="0"/>
              <a:t> in imaging.</a:t>
            </a:r>
          </a:p>
        </p:txBody>
      </p:sp>
      <p:sp>
        <p:nvSpPr>
          <p:cNvPr id="4" name="Slide Number Placeholder 3"/>
          <p:cNvSpPr>
            <a:spLocks noGrp="1"/>
          </p:cNvSpPr>
          <p:nvPr>
            <p:ph type="sldNum" sz="quarter" idx="5"/>
          </p:nvPr>
        </p:nvSpPr>
        <p:spPr/>
        <p:txBody>
          <a:bodyPr/>
          <a:lstStyle/>
          <a:p>
            <a:fld id="{16362E68-66C4-4B01-8D1F-712CF75BFD43}" type="slidenum">
              <a:rPr lang="en-US" smtClean="0"/>
              <a:t>15</a:t>
            </a:fld>
            <a:endParaRPr lang="en-US"/>
          </a:p>
        </p:txBody>
      </p:sp>
    </p:spTree>
    <p:extLst>
      <p:ext uri="{BB962C8B-B14F-4D97-AF65-F5344CB8AC3E}">
        <p14:creationId xmlns:p14="http://schemas.microsoft.com/office/powerpoint/2010/main" val="18195128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nice for you to know this — as we look deeper into how a sound wave propagates, we can see that when the wave travels into a field, </a:t>
            </a:r>
            <a:r>
              <a:rPr lang="en-US" b="1" dirty="0"/>
              <a:t>energy</a:t>
            </a:r>
            <a:r>
              <a:rPr lang="en-US" dirty="0"/>
              <a:t> is actually being carried through the medium. Earlier, we talked about the </a:t>
            </a:r>
            <a:r>
              <a:rPr lang="en-US" b="1" dirty="0"/>
              <a:t>wave equation</a:t>
            </a:r>
            <a:r>
              <a:rPr lang="en-US" dirty="0"/>
              <a:t> in terms of </a:t>
            </a:r>
            <a:r>
              <a:rPr lang="en-US" b="1" dirty="0"/>
              <a:t>displacement</a:t>
            </a:r>
            <a:r>
              <a:rPr lang="en-US" dirty="0"/>
              <a:t>, and if you take the first derivative of displacement with respect to time, you get </a:t>
            </a:r>
            <a:r>
              <a:rPr lang="en-US" b="1" dirty="0"/>
              <a:t>velocity</a:t>
            </a:r>
            <a:r>
              <a:rPr lang="en-US" dirty="0"/>
              <a:t>. That’s what’s shown here in this equation: </a:t>
            </a:r>
            <a:r>
              <a:rPr lang="en-US" i="1" dirty="0"/>
              <a:t>u  z equals </a:t>
            </a:r>
            <a:r>
              <a:rPr lang="en-US" i="1" dirty="0" err="1"/>
              <a:t>dW</a:t>
            </a:r>
            <a:r>
              <a:rPr lang="en-US" i="1" dirty="0"/>
              <a:t> over </a:t>
            </a:r>
            <a:r>
              <a:rPr lang="en-US" i="1" dirty="0" err="1"/>
              <a:t>dT</a:t>
            </a:r>
            <a:r>
              <a:rPr lang="en-US" dirty="0" err="1"/>
              <a:t>.</a:t>
            </a:r>
            <a:endParaRPr lang="en-US" dirty="0"/>
          </a:p>
          <a:p>
            <a:endParaRPr lang="en-US" dirty="0"/>
          </a:p>
          <a:p>
            <a:r>
              <a:rPr lang="en-US" dirty="0"/>
              <a:t>A typical value for </a:t>
            </a:r>
            <a:r>
              <a:rPr lang="en-US" i="1" dirty="0"/>
              <a:t>u z</a:t>
            </a:r>
            <a:r>
              <a:rPr lang="en-US" dirty="0"/>
              <a:t>, the particle velocity, is around </a:t>
            </a:r>
            <a:r>
              <a:rPr lang="en-US" b="1" dirty="0"/>
              <a:t>one to ten centimeters per second</a:t>
            </a:r>
            <a:r>
              <a:rPr lang="en-US" dirty="0"/>
              <a:t>, which is much smaller than the speed of sound, </a:t>
            </a:r>
            <a:r>
              <a:rPr lang="en-US" i="1" dirty="0"/>
              <a:t>c</a:t>
            </a:r>
            <a:r>
              <a:rPr lang="en-US" dirty="0"/>
              <a:t>. So that’s something to remember — the medium’s particles move slowly, even though the sound wave itself travels fast.</a:t>
            </a:r>
          </a:p>
          <a:p>
            <a:endParaRPr lang="en-US" dirty="0"/>
          </a:p>
          <a:p>
            <a:r>
              <a:rPr lang="en-US" dirty="0"/>
              <a:t>Now, because the sound wave is propagating, it also introduces </a:t>
            </a:r>
            <a:r>
              <a:rPr lang="en-US" b="1" dirty="0"/>
              <a:t>pressure</a:t>
            </a:r>
            <a:r>
              <a:rPr lang="en-US" dirty="0"/>
              <a:t> into the field. That pressure at a given point can be computed as shown here: </a:t>
            </a:r>
            <a:r>
              <a:rPr lang="en-US" i="1" dirty="0"/>
              <a:t>p equals rho times c times u z</a:t>
            </a:r>
            <a:r>
              <a:rPr lang="en-US" dirty="0"/>
              <a:t>. It’s a very straightforward relationship — the pressure is proportional to the density of the medium, the sound speed, and the particle velocity.</a:t>
            </a:r>
          </a:p>
          <a:p>
            <a:r>
              <a:rPr lang="en-US" dirty="0"/>
              <a:t>Since the wave equation can be solved, and as I explained before, both the </a:t>
            </a:r>
            <a:r>
              <a:rPr lang="en-US" b="1" dirty="0"/>
              <a:t>pressure</a:t>
            </a:r>
            <a:r>
              <a:rPr lang="en-US" dirty="0"/>
              <a:t> and the </a:t>
            </a:r>
            <a:r>
              <a:rPr lang="en-US" b="1" dirty="0"/>
              <a:t>velocity</a:t>
            </a:r>
            <a:r>
              <a:rPr lang="en-US" dirty="0"/>
              <a:t> take on sinusoidal waveforms, we can represent each of them using an oscillating form — exponential or sinusoidal — like this: </a:t>
            </a:r>
            <a:r>
              <a:rPr lang="en-US" i="1" dirty="0"/>
              <a:t>p of t equals p naught e to the j omega t</a:t>
            </a:r>
            <a:r>
              <a:rPr lang="en-US" dirty="0"/>
              <a:t>, and </a:t>
            </a:r>
            <a:r>
              <a:rPr lang="en-US" i="1" dirty="0"/>
              <a:t>u z of t equals u naught e to the j omega t.</a:t>
            </a:r>
            <a:r>
              <a:rPr lang="en-US" dirty="0"/>
              <a:t> So now, you have both quantities — pressure and velocity — in a sinusoidal oscillation form.</a:t>
            </a:r>
          </a:p>
          <a:p>
            <a:endParaRPr lang="en-US" dirty="0"/>
          </a:p>
          <a:p>
            <a:r>
              <a:rPr lang="en-US" dirty="0"/>
              <a:t>From here, we can define </a:t>
            </a:r>
            <a:r>
              <a:rPr lang="en-US" b="1" dirty="0"/>
              <a:t>intensity</a:t>
            </a:r>
            <a:r>
              <a:rPr lang="en-US" dirty="0"/>
              <a:t>, represented by </a:t>
            </a:r>
            <a:r>
              <a:rPr lang="en-US" i="1" dirty="0"/>
              <a:t>I</a:t>
            </a:r>
            <a:r>
              <a:rPr lang="en-US" dirty="0"/>
              <a:t>. The </a:t>
            </a:r>
            <a:r>
              <a:rPr lang="en-US" b="1" dirty="0"/>
              <a:t>average intensity</a:t>
            </a:r>
            <a:r>
              <a:rPr lang="en-US" dirty="0"/>
              <a:t> over a period, capital </a:t>
            </a:r>
            <a:r>
              <a:rPr lang="en-US" i="1" dirty="0"/>
              <a:t>T</a:t>
            </a:r>
            <a:r>
              <a:rPr lang="en-US" dirty="0"/>
              <a:t>, is defined as the product of </a:t>
            </a:r>
            <a:r>
              <a:rPr lang="en-US" i="1" dirty="0"/>
              <a:t>p</a:t>
            </a:r>
            <a:r>
              <a:rPr lang="en-US" dirty="0"/>
              <a:t> and </a:t>
            </a:r>
            <a:r>
              <a:rPr lang="en-US" i="1" dirty="0"/>
              <a:t>u</a:t>
            </a:r>
            <a:r>
              <a:rPr lang="en-US" dirty="0"/>
              <a:t>, averaged over time. Now, let’s think about this physically. Pressure, </a:t>
            </a:r>
            <a:r>
              <a:rPr lang="en-US" i="1" dirty="0"/>
              <a:t>p</a:t>
            </a:r>
            <a:r>
              <a:rPr lang="en-US" dirty="0"/>
              <a:t>, has the unit of </a:t>
            </a:r>
            <a:r>
              <a:rPr lang="en-US" b="1" dirty="0"/>
              <a:t>force per unit area</a:t>
            </a:r>
            <a:r>
              <a:rPr lang="en-US" dirty="0"/>
              <a:t>, so you can think of it as force distributed across a surface.</a:t>
            </a:r>
          </a:p>
          <a:p>
            <a:endParaRPr lang="en-US" dirty="0"/>
          </a:p>
          <a:p>
            <a:r>
              <a:rPr lang="en-US" dirty="0"/>
              <a:t>If you apply a force to move something over a certain distance, that’s </a:t>
            </a:r>
            <a:r>
              <a:rPr lang="en-US" b="1" dirty="0"/>
              <a:t>work</a:t>
            </a:r>
            <a:r>
              <a:rPr lang="en-US" dirty="0"/>
              <a:t>. So, this is essentially the work you did. But notice that in this case, we’re not talking about displacement or distance directly — </a:t>
            </a:r>
            <a:r>
              <a:rPr lang="en-US" i="1" dirty="0"/>
              <a:t>u</a:t>
            </a:r>
            <a:r>
              <a:rPr lang="en-US" dirty="0"/>
              <a:t> is the </a:t>
            </a:r>
            <a:r>
              <a:rPr lang="en-US" b="1" dirty="0"/>
              <a:t>rate of change</a:t>
            </a:r>
            <a:r>
              <a:rPr lang="en-US" dirty="0"/>
              <a:t> of displacement, or in other words, </a:t>
            </a:r>
            <a:r>
              <a:rPr lang="en-US" b="1" dirty="0"/>
              <a:t>velocity</a:t>
            </a:r>
            <a:r>
              <a:rPr lang="en-US" dirty="0"/>
              <a:t>. That means we’re really talking about the rate at which work is done — and the rate of doing work is </a:t>
            </a:r>
            <a:r>
              <a:rPr lang="en-US" b="1" dirty="0"/>
              <a:t>power</a:t>
            </a:r>
            <a:r>
              <a:rPr lang="en-US" dirty="0"/>
              <a:t>.</a:t>
            </a:r>
          </a:p>
          <a:p>
            <a:endParaRPr lang="en-US" dirty="0"/>
          </a:p>
          <a:p>
            <a:r>
              <a:rPr lang="en-US" dirty="0"/>
              <a:t>So, if you multiply pressure (which is force per area) by velocity (which is displacement over time), what you get is </a:t>
            </a:r>
            <a:r>
              <a:rPr lang="en-US" b="1" dirty="0"/>
              <a:t>power per unit area</a:t>
            </a:r>
            <a:r>
              <a:rPr lang="en-US" dirty="0"/>
              <a:t>, and that’s exactly what intensity represents. It’s how much power, or energy per unit time, is transmitted through a certain area in the medium.</a:t>
            </a:r>
          </a:p>
          <a:p>
            <a:endParaRPr lang="en-US" dirty="0"/>
          </a:p>
          <a:p>
            <a:r>
              <a:rPr lang="en-US" dirty="0"/>
              <a:t>So, putting it all together:</a:t>
            </a:r>
            <a:br>
              <a:rPr lang="en-US" dirty="0"/>
            </a:br>
            <a:r>
              <a:rPr lang="en-US" dirty="0"/>
              <a:t>Pressure, </a:t>
            </a:r>
            <a:r>
              <a:rPr lang="en-US" i="1" dirty="0"/>
              <a:t>p</a:t>
            </a:r>
            <a:r>
              <a:rPr lang="en-US" dirty="0"/>
              <a:t>, corresponds to </a:t>
            </a:r>
            <a:r>
              <a:rPr lang="en-US" b="1" dirty="0"/>
              <a:t>force per area</a:t>
            </a:r>
            <a:r>
              <a:rPr lang="en-US" dirty="0"/>
              <a:t>.</a:t>
            </a:r>
            <a:br>
              <a:rPr lang="en-US" dirty="0"/>
            </a:br>
            <a:r>
              <a:rPr lang="en-US" dirty="0"/>
              <a:t>Velocity, </a:t>
            </a:r>
            <a:r>
              <a:rPr lang="en-US" i="1" dirty="0"/>
              <a:t>u</a:t>
            </a:r>
            <a:r>
              <a:rPr lang="en-US" dirty="0"/>
              <a:t>, is </a:t>
            </a:r>
            <a:r>
              <a:rPr lang="en-US" b="1" dirty="0"/>
              <a:t>displacement per time</a:t>
            </a:r>
            <a:r>
              <a:rPr lang="en-US" dirty="0"/>
              <a:t>.</a:t>
            </a:r>
            <a:br>
              <a:rPr lang="en-US" dirty="0"/>
            </a:br>
            <a:r>
              <a:rPr lang="en-US" dirty="0"/>
              <a:t>Multiply them together — </a:t>
            </a:r>
            <a:r>
              <a:rPr lang="en-US" i="1" dirty="0"/>
              <a:t>p times u</a:t>
            </a:r>
            <a:r>
              <a:rPr lang="en-US" dirty="0"/>
              <a:t> — and you get </a:t>
            </a:r>
            <a:r>
              <a:rPr lang="en-US" b="1" dirty="0"/>
              <a:t>work per time per area</a:t>
            </a:r>
            <a:r>
              <a:rPr lang="en-US" dirty="0"/>
              <a:t>, or power density, which we call </a:t>
            </a:r>
            <a:r>
              <a:rPr lang="en-US" b="1" dirty="0"/>
              <a:t>intensity</a:t>
            </a:r>
            <a:r>
              <a:rPr lang="en-US" dirty="0"/>
              <a:t>.</a:t>
            </a:r>
          </a:p>
          <a:p>
            <a:r>
              <a:rPr lang="en-US" dirty="0"/>
              <a:t>That’s how these three physical quantities — </a:t>
            </a:r>
            <a:r>
              <a:rPr lang="en-US" b="1" dirty="0"/>
              <a:t>velocity</a:t>
            </a:r>
            <a:r>
              <a:rPr lang="en-US" dirty="0"/>
              <a:t>, </a:t>
            </a:r>
            <a:r>
              <a:rPr lang="en-US" b="1" dirty="0"/>
              <a:t>pressure</a:t>
            </a:r>
            <a:r>
              <a:rPr lang="en-US" dirty="0"/>
              <a:t>, and </a:t>
            </a:r>
            <a:r>
              <a:rPr lang="en-US" b="1" dirty="0"/>
              <a:t>intensity</a:t>
            </a:r>
            <a:r>
              <a:rPr lang="en-US" dirty="0"/>
              <a:t> — are all linked. And even though these can be derived from the wave equation, here we’re just focusing on their basic definitions and physical meanings.</a:t>
            </a:r>
          </a:p>
        </p:txBody>
      </p:sp>
      <p:sp>
        <p:nvSpPr>
          <p:cNvPr id="4" name="Slide Number Placeholder 3"/>
          <p:cNvSpPr>
            <a:spLocks noGrp="1"/>
          </p:cNvSpPr>
          <p:nvPr>
            <p:ph type="sldNum" sz="quarter" idx="5"/>
          </p:nvPr>
        </p:nvSpPr>
        <p:spPr/>
        <p:txBody>
          <a:bodyPr/>
          <a:lstStyle/>
          <a:p>
            <a:fld id="{16362E68-66C4-4B01-8D1F-712CF75BFD43}" type="slidenum">
              <a:rPr lang="en-US" smtClean="0"/>
              <a:t>16</a:t>
            </a:fld>
            <a:endParaRPr lang="en-US"/>
          </a:p>
        </p:txBody>
      </p:sp>
    </p:spTree>
    <p:extLst>
      <p:ext uri="{BB962C8B-B14F-4D97-AF65-F5344CB8AC3E}">
        <p14:creationId xmlns:p14="http://schemas.microsoft.com/office/powerpoint/2010/main" val="20680622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you understand how we measure </a:t>
            </a:r>
            <a:r>
              <a:rPr lang="en-US" b="1" dirty="0"/>
              <a:t>intensity</a:t>
            </a:r>
            <a:r>
              <a:rPr lang="en-US" dirty="0"/>
              <a:t>, and how energy propagates through a medium. As the ultrasound wave travels through tissue, it doesn’t stay constant — it gets </a:t>
            </a:r>
            <a:r>
              <a:rPr lang="en-US" b="1" dirty="0"/>
              <a:t>attenuated</a:t>
            </a:r>
            <a:r>
              <a:rPr lang="en-US" dirty="0"/>
              <a:t>. That means the amplitude decreases gradually, and the intensity drops as the wave penetrates deeper. Later, we’ll see that the amplitude or intensity decays </a:t>
            </a:r>
            <a:r>
              <a:rPr lang="en-US" b="1" dirty="0"/>
              <a:t>exponentially</a:t>
            </a:r>
            <a:r>
              <a:rPr lang="en-US" dirty="0"/>
              <a:t> with depth, very similar to </a:t>
            </a:r>
            <a:r>
              <a:rPr lang="en-US" b="1" dirty="0"/>
              <a:t>Beer’s law</a:t>
            </a:r>
            <a:r>
              <a:rPr lang="en-US" dirty="0"/>
              <a:t> in optical physics.</a:t>
            </a:r>
          </a:p>
          <a:p>
            <a:endParaRPr lang="en-US" dirty="0"/>
          </a:p>
          <a:p>
            <a:r>
              <a:rPr lang="en-US" dirty="0"/>
              <a:t>Because of this, we often use </a:t>
            </a:r>
            <a:r>
              <a:rPr lang="en-US" b="1" dirty="0"/>
              <a:t>relative intensity</a:t>
            </a:r>
            <a:r>
              <a:rPr lang="en-US" dirty="0"/>
              <a:t> and </a:t>
            </a:r>
            <a:r>
              <a:rPr lang="en-US" b="1" dirty="0"/>
              <a:t>relative power</a:t>
            </a:r>
            <a:r>
              <a:rPr lang="en-US" dirty="0"/>
              <a:t> to describe how intensity changes with distance. And since these values can vary across a huge range — sometimes millions of times between the incident pulse and the reflected echo — it’s much easier to express them on a </a:t>
            </a:r>
            <a:r>
              <a:rPr lang="en-US" b="1" dirty="0"/>
              <a:t>logarithmic scale</a:t>
            </a:r>
            <a:r>
              <a:rPr lang="en-US" dirty="0"/>
              <a:t>.</a:t>
            </a:r>
          </a:p>
          <a:p>
            <a:r>
              <a:rPr lang="en-US" dirty="0"/>
              <a:t>This is where the </a:t>
            </a:r>
            <a:r>
              <a:rPr lang="en-US" b="1" dirty="0"/>
              <a:t>decibel</a:t>
            </a:r>
            <a:r>
              <a:rPr lang="en-US" dirty="0"/>
              <a:t>, or </a:t>
            </a:r>
            <a:r>
              <a:rPr lang="en-US" b="1" dirty="0"/>
              <a:t>dB</a:t>
            </a:r>
            <a:r>
              <a:rPr lang="en-US" dirty="0"/>
              <a:t>, scale comes in. It compresses large ratios into smaller, more manageable numbers. So, instead of dealing with enormous values, we talk about relative changes in decibels.</a:t>
            </a:r>
          </a:p>
          <a:p>
            <a:endParaRPr lang="en-US" dirty="0"/>
          </a:p>
          <a:p>
            <a:r>
              <a:rPr lang="en-US" dirty="0"/>
              <a:t>For ultrasound, </a:t>
            </a:r>
            <a:r>
              <a:rPr lang="en-US" b="1" dirty="0"/>
              <a:t>pressure intensity</a:t>
            </a:r>
            <a:r>
              <a:rPr lang="en-US" dirty="0"/>
              <a:t> is expressed in decibels. The unit of pressure is the </a:t>
            </a:r>
            <a:r>
              <a:rPr lang="en-US" b="1" dirty="0"/>
              <a:t>Pascal</a:t>
            </a:r>
            <a:r>
              <a:rPr lang="en-US" dirty="0"/>
              <a:t>, which is one Newton per square meter. The atmospheric pressure is about </a:t>
            </a:r>
            <a:r>
              <a:rPr lang="en-US" b="1" dirty="0"/>
              <a:t>0.1 </a:t>
            </a:r>
            <a:r>
              <a:rPr lang="en-US" b="1" dirty="0" err="1"/>
              <a:t>megaPascal</a:t>
            </a:r>
            <a:r>
              <a:rPr lang="en-US" dirty="0"/>
              <a:t>, while diagnostic ultrasound can have a peak pressure of around </a:t>
            </a:r>
            <a:r>
              <a:rPr lang="en-US" b="1" dirty="0"/>
              <a:t>1 </a:t>
            </a:r>
            <a:r>
              <a:rPr lang="en-US" b="1" dirty="0" err="1"/>
              <a:t>megaPascal</a:t>
            </a:r>
            <a:r>
              <a:rPr lang="en-US" dirty="0"/>
              <a:t>.</a:t>
            </a:r>
          </a:p>
          <a:p>
            <a:endParaRPr lang="en-US" dirty="0"/>
          </a:p>
          <a:p>
            <a:r>
              <a:rPr lang="en-US" dirty="0"/>
              <a:t>Now, we describe </a:t>
            </a:r>
            <a:r>
              <a:rPr lang="en-US" b="1" dirty="0"/>
              <a:t>relative intensity</a:t>
            </a:r>
            <a:r>
              <a:rPr lang="en-US" dirty="0"/>
              <a:t> using the formula </a:t>
            </a:r>
            <a:r>
              <a:rPr lang="en-US" i="1" dirty="0"/>
              <a:t>10 log of I2 over I1</a:t>
            </a:r>
            <a:r>
              <a:rPr lang="en-US" dirty="0"/>
              <a:t>. This represents the change in intensity between two points. If you’re dealing with </a:t>
            </a:r>
            <a:r>
              <a:rPr lang="en-US" b="1" dirty="0"/>
              <a:t>power</a:t>
            </a:r>
            <a:r>
              <a:rPr lang="en-US" dirty="0"/>
              <a:t>, however, we use </a:t>
            </a:r>
            <a:r>
              <a:rPr lang="en-US" i="1" dirty="0"/>
              <a:t>20 log of P2 over P1</a:t>
            </a:r>
            <a:r>
              <a:rPr lang="en-US" dirty="0"/>
              <a:t>, because </a:t>
            </a:r>
            <a:r>
              <a:rPr lang="en-US" b="1" dirty="0"/>
              <a:t>power is proportional to the square of amplitude</a:t>
            </a:r>
            <a:r>
              <a:rPr lang="en-US" dirty="0"/>
              <a:t>.</a:t>
            </a:r>
          </a:p>
          <a:p>
            <a:endParaRPr lang="en-US" dirty="0"/>
          </a:p>
          <a:p>
            <a:r>
              <a:rPr lang="en-US" dirty="0"/>
              <a:t>Let me explain that part carefully. In circuit theory, we know that </a:t>
            </a:r>
            <a:r>
              <a:rPr lang="en-US" b="1" dirty="0"/>
              <a:t>power equals resistance times current squared</a:t>
            </a:r>
            <a:r>
              <a:rPr lang="en-US" dirty="0"/>
              <a:t> — P equals R times I squared. The same idea applies here. Since power is proportional to amplitude squared, we need a factor of two in the logarithmic expression. That’s why, for power, we multiply by 20 instead of 10.</a:t>
            </a:r>
          </a:p>
          <a:p>
            <a:endParaRPr lang="en-US" dirty="0"/>
          </a:p>
          <a:p>
            <a:r>
              <a:rPr lang="en-US" dirty="0"/>
              <a:t>So, in summary:</a:t>
            </a:r>
            <a:br>
              <a:rPr lang="en-US" dirty="0"/>
            </a:br>
            <a:r>
              <a:rPr lang="en-US" dirty="0"/>
              <a:t>– When we talk about </a:t>
            </a:r>
            <a:r>
              <a:rPr lang="en-US" b="1" dirty="0"/>
              <a:t>intensity</a:t>
            </a:r>
            <a:r>
              <a:rPr lang="en-US" dirty="0"/>
              <a:t>, we use </a:t>
            </a:r>
            <a:r>
              <a:rPr lang="en-US" i="1" dirty="0"/>
              <a:t>10 log</a:t>
            </a:r>
            <a:r>
              <a:rPr lang="en-US" dirty="0"/>
              <a:t> because intensity is directly proportional to energy flow.</a:t>
            </a:r>
            <a:br>
              <a:rPr lang="en-US" dirty="0"/>
            </a:br>
            <a:r>
              <a:rPr lang="en-US" dirty="0"/>
              <a:t>– When we talk about </a:t>
            </a:r>
            <a:r>
              <a:rPr lang="en-US" b="1" dirty="0"/>
              <a:t>power</a:t>
            </a:r>
            <a:r>
              <a:rPr lang="en-US" dirty="0"/>
              <a:t>, we use </a:t>
            </a:r>
            <a:r>
              <a:rPr lang="en-US" i="1" dirty="0"/>
              <a:t>20 log</a:t>
            </a:r>
            <a:r>
              <a:rPr lang="en-US" dirty="0"/>
              <a:t> because it depends on amplitude squared.</a:t>
            </a:r>
          </a:p>
          <a:p>
            <a:r>
              <a:rPr lang="en-US" dirty="0"/>
              <a:t>A </a:t>
            </a:r>
            <a:r>
              <a:rPr lang="en-US" b="1" dirty="0"/>
              <a:t>10 dB</a:t>
            </a:r>
            <a:r>
              <a:rPr lang="en-US" dirty="0"/>
              <a:t> change corresponds to a factor of </a:t>
            </a:r>
            <a:r>
              <a:rPr lang="en-US" b="1" dirty="0"/>
              <a:t>10</a:t>
            </a:r>
            <a:r>
              <a:rPr lang="en-US" dirty="0"/>
              <a:t> change in intensity.</a:t>
            </a:r>
            <a:br>
              <a:rPr lang="en-US" dirty="0"/>
            </a:br>
            <a:r>
              <a:rPr lang="en-US" dirty="0"/>
              <a:t>A </a:t>
            </a:r>
            <a:r>
              <a:rPr lang="en-US" b="1" dirty="0"/>
              <a:t>20 dB</a:t>
            </a:r>
            <a:r>
              <a:rPr lang="en-US" dirty="0"/>
              <a:t> change corresponds to a factor of </a:t>
            </a:r>
            <a:r>
              <a:rPr lang="en-US" b="1" dirty="0"/>
              <a:t>100</a:t>
            </a:r>
            <a:r>
              <a:rPr lang="en-US" dirty="0"/>
              <a:t> change in intensity.</a:t>
            </a:r>
          </a:p>
          <a:p>
            <a:r>
              <a:rPr lang="en-US" dirty="0"/>
              <a:t>This logarithmic relationship is used throughout ultrasound physics because it helps us describe very large variations in intensity and power in a compact, practical way.</a:t>
            </a:r>
          </a:p>
        </p:txBody>
      </p:sp>
      <p:sp>
        <p:nvSpPr>
          <p:cNvPr id="4" name="Slide Number Placeholder 3"/>
          <p:cNvSpPr>
            <a:spLocks noGrp="1"/>
          </p:cNvSpPr>
          <p:nvPr>
            <p:ph type="sldNum" sz="quarter" idx="5"/>
          </p:nvPr>
        </p:nvSpPr>
        <p:spPr/>
        <p:txBody>
          <a:bodyPr/>
          <a:lstStyle/>
          <a:p>
            <a:fld id="{16362E68-66C4-4B01-8D1F-712CF75BFD43}" type="slidenum">
              <a:rPr lang="en-US" smtClean="0"/>
              <a:t>17</a:t>
            </a:fld>
            <a:endParaRPr lang="en-US"/>
          </a:p>
        </p:txBody>
      </p:sp>
    </p:spTree>
    <p:extLst>
      <p:ext uri="{BB962C8B-B14F-4D97-AF65-F5344CB8AC3E}">
        <p14:creationId xmlns:p14="http://schemas.microsoft.com/office/powerpoint/2010/main" val="3103035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let’s do a quick review and apply what we just learned. We’ll look at how to calculate </a:t>
            </a:r>
            <a:r>
              <a:rPr lang="en-US" b="1" dirty="0"/>
              <a:t>remaining intensity</a:t>
            </a:r>
            <a:r>
              <a:rPr lang="en-US" dirty="0"/>
              <a:t> and </a:t>
            </a:r>
            <a:r>
              <a:rPr lang="en-US" b="1" dirty="0"/>
              <a:t>half-value thickness</a:t>
            </a:r>
            <a:r>
              <a:rPr lang="en-US" dirty="0"/>
              <a:t> for ultrasound.</a:t>
            </a:r>
          </a:p>
          <a:p>
            <a:r>
              <a:rPr lang="en-US" dirty="0"/>
              <a:t>For the first example, we start with a </a:t>
            </a:r>
            <a:r>
              <a:rPr lang="en-US" b="1" dirty="0"/>
              <a:t>100 milliwatt ultrasound pulse</a:t>
            </a:r>
            <a:r>
              <a:rPr lang="en-US" dirty="0"/>
              <a:t> that loses </a:t>
            </a:r>
            <a:r>
              <a:rPr lang="en-US" b="1" dirty="0"/>
              <a:t>30 decibels</a:t>
            </a:r>
            <a:r>
              <a:rPr lang="en-US" dirty="0"/>
              <a:t> as it travels through tissue. Using the formula, </a:t>
            </a:r>
            <a:r>
              <a:rPr lang="en-US" i="1" dirty="0"/>
              <a:t>negative 30 dB equals 10 log of I2 over 100 milliwatts</a:t>
            </a:r>
            <a:r>
              <a:rPr lang="en-US" dirty="0"/>
              <a:t>, we can solve for </a:t>
            </a:r>
            <a:r>
              <a:rPr lang="en-US" i="1" dirty="0"/>
              <a:t>I2</a:t>
            </a:r>
            <a:r>
              <a:rPr lang="en-US" dirty="0"/>
              <a:t>. Rearranging, we get </a:t>
            </a:r>
            <a:r>
              <a:rPr lang="en-US" i="1" dirty="0"/>
              <a:t>I2 equals 10 to the power of negative three times 100 milliwatts</a:t>
            </a:r>
            <a:r>
              <a:rPr lang="en-US" dirty="0"/>
              <a:t>, which equals </a:t>
            </a:r>
            <a:r>
              <a:rPr lang="en-US" b="1" dirty="0"/>
              <a:t>0.1 milliwatt</a:t>
            </a:r>
            <a:r>
              <a:rPr lang="en-US" dirty="0"/>
              <a:t>. So, after losing 30 dB, the intensity is reduced by a factor of one thousand.</a:t>
            </a:r>
          </a:p>
          <a:p>
            <a:endParaRPr lang="en-US" dirty="0"/>
          </a:p>
          <a:p>
            <a:r>
              <a:rPr lang="en-US" dirty="0"/>
              <a:t>Now, let’s look at the second example — the </a:t>
            </a:r>
            <a:r>
              <a:rPr lang="en-US" b="1" dirty="0"/>
              <a:t>half-value thickness</a:t>
            </a:r>
            <a:r>
              <a:rPr lang="en-US" dirty="0"/>
              <a:t>. This represents the depth at which the ultrasound intensity drops by </a:t>
            </a:r>
            <a:r>
              <a:rPr lang="en-US" b="1" dirty="0"/>
              <a:t>50 percent</a:t>
            </a:r>
            <a:r>
              <a:rPr lang="en-US" dirty="0"/>
              <a:t>. That means </a:t>
            </a:r>
            <a:r>
              <a:rPr lang="en-US" i="1" dirty="0"/>
              <a:t>I2 over I1 equals 0.5</a:t>
            </a:r>
            <a:r>
              <a:rPr lang="en-US" dirty="0"/>
              <a:t>. Using the decibel formula again, we get </a:t>
            </a:r>
            <a:r>
              <a:rPr lang="en-US" i="1" dirty="0"/>
              <a:t>10 log of 0.5 equals negative 3 </a:t>
            </a:r>
            <a:r>
              <a:rPr lang="en-US" i="1" dirty="0" err="1"/>
              <a:t>dB</a:t>
            </a:r>
            <a:r>
              <a:rPr lang="en-US" dirty="0" err="1"/>
              <a:t>.</a:t>
            </a:r>
            <a:r>
              <a:rPr lang="en-US" dirty="0"/>
              <a:t> So, when the intensity is reduced by half, it corresponds to a </a:t>
            </a:r>
            <a:r>
              <a:rPr lang="en-US" b="1" dirty="0"/>
              <a:t>3 decibel change</a:t>
            </a:r>
            <a:r>
              <a:rPr lang="en-US" dirty="0"/>
              <a:t>.</a:t>
            </a:r>
          </a:p>
          <a:p>
            <a:endParaRPr lang="en-US" dirty="0"/>
          </a:p>
          <a:p>
            <a:r>
              <a:rPr lang="en-US" dirty="0"/>
              <a:t>This concept is very similar to what we use in </a:t>
            </a:r>
            <a:r>
              <a:rPr lang="en-US" b="1" dirty="0"/>
              <a:t>X-ray</a:t>
            </a:r>
            <a:r>
              <a:rPr lang="en-US" dirty="0"/>
              <a:t> or </a:t>
            </a:r>
            <a:r>
              <a:rPr lang="en-US" b="1" dirty="0"/>
              <a:t>gamma-ray</a:t>
            </a:r>
            <a:r>
              <a:rPr lang="en-US" dirty="0"/>
              <a:t> imaging, where we also talk about a “half-value layer.” It tells us how deep the wave can travel before its intensity is halved.</a:t>
            </a:r>
          </a:p>
          <a:p>
            <a:endParaRPr lang="en-US" dirty="0"/>
          </a:p>
          <a:p>
            <a:r>
              <a:rPr lang="en-US" dirty="0"/>
              <a:t>In ultrasound, this is just a convenient way to express relative changes using logarithms — there’s no physical constant behind it; it’s simply a </a:t>
            </a:r>
            <a:r>
              <a:rPr lang="en-US" b="1" dirty="0"/>
              <a:t>mathematical convenience</a:t>
            </a:r>
            <a:r>
              <a:rPr lang="en-US" dirty="0"/>
              <a:t>. The decibel scale helps us describe very large or very small intensity ratios in a practical and readable way.</a:t>
            </a:r>
          </a:p>
        </p:txBody>
      </p:sp>
      <p:sp>
        <p:nvSpPr>
          <p:cNvPr id="4" name="Slide Number Placeholder 3"/>
          <p:cNvSpPr>
            <a:spLocks noGrp="1"/>
          </p:cNvSpPr>
          <p:nvPr>
            <p:ph type="sldNum" sz="quarter" idx="5"/>
          </p:nvPr>
        </p:nvSpPr>
        <p:spPr/>
        <p:txBody>
          <a:bodyPr/>
          <a:lstStyle/>
          <a:p>
            <a:fld id="{16362E68-66C4-4B01-8D1F-712CF75BFD43}" type="slidenum">
              <a:rPr lang="en-US" smtClean="0"/>
              <a:t>18</a:t>
            </a:fld>
            <a:endParaRPr lang="en-US"/>
          </a:p>
        </p:txBody>
      </p:sp>
    </p:spTree>
    <p:extLst>
      <p:ext uri="{BB962C8B-B14F-4D97-AF65-F5344CB8AC3E}">
        <p14:creationId xmlns:p14="http://schemas.microsoft.com/office/powerpoint/2010/main" val="31244956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now we'll talk about </a:t>
            </a:r>
            <a:r>
              <a:rPr lang="en-US" b="1" dirty="0"/>
              <a:t>acoustic impedance</a:t>
            </a:r>
            <a:r>
              <a:rPr lang="en-US" dirty="0"/>
              <a:t>. This concept is actually not dramatically different from what we’ve already learned in </a:t>
            </a:r>
            <a:r>
              <a:rPr lang="en-US" b="1" dirty="0"/>
              <a:t>electrical circuits</a:t>
            </a:r>
            <a:r>
              <a:rPr lang="en-US" dirty="0"/>
              <a:t>. Remember when we studied circuit analysis? We defined </a:t>
            </a:r>
            <a:r>
              <a:rPr lang="en-US" b="1" dirty="0"/>
              <a:t>resistance</a:t>
            </a:r>
            <a:r>
              <a:rPr lang="en-US" dirty="0"/>
              <a:t> as the ratio between </a:t>
            </a:r>
            <a:r>
              <a:rPr lang="en-US" b="1" dirty="0"/>
              <a:t>voltage</a:t>
            </a:r>
            <a:r>
              <a:rPr lang="en-US" dirty="0"/>
              <a:t> and </a:t>
            </a:r>
            <a:r>
              <a:rPr lang="en-US" b="1" dirty="0"/>
              <a:t>current</a:t>
            </a:r>
            <a:r>
              <a:rPr lang="en-US" dirty="0"/>
              <a:t>. Later, we introduced </a:t>
            </a:r>
            <a:r>
              <a:rPr lang="en-US" b="1" dirty="0"/>
              <a:t>impedance</a:t>
            </a:r>
            <a:r>
              <a:rPr lang="en-US" dirty="0"/>
              <a:t>, which included the effects of </a:t>
            </a:r>
            <a:r>
              <a:rPr lang="en-US" b="1" dirty="0"/>
              <a:t>capacitance</a:t>
            </a:r>
            <a:r>
              <a:rPr lang="en-US" dirty="0"/>
              <a:t> and </a:t>
            </a:r>
            <a:r>
              <a:rPr lang="en-US" b="1" dirty="0"/>
              <a:t>inductance</a:t>
            </a:r>
            <a:r>
              <a:rPr lang="en-US" dirty="0"/>
              <a:t>, and again it was defined as </a:t>
            </a:r>
            <a:r>
              <a:rPr lang="en-US" b="1" dirty="0"/>
              <a:t>voltage over current</a:t>
            </a:r>
            <a:r>
              <a:rPr lang="en-US" dirty="0"/>
              <a:t>. The only difference was that, in general, impedance can have a </a:t>
            </a:r>
            <a:r>
              <a:rPr lang="en-US" b="1" dirty="0"/>
              <a:t>phase shift</a:t>
            </a:r>
            <a:r>
              <a:rPr lang="en-US" dirty="0"/>
              <a:t>, so it’s expressed as a </a:t>
            </a:r>
            <a:r>
              <a:rPr lang="en-US" b="1" dirty="0"/>
              <a:t>complex number</a:t>
            </a:r>
            <a:r>
              <a:rPr lang="en-US" dirty="0"/>
              <a:t> — meaning that both voltage and current can be complex, or we can simply describe them in terms of their </a:t>
            </a:r>
            <a:r>
              <a:rPr lang="en-US" b="1" dirty="0"/>
              <a:t>phase relationship</a:t>
            </a:r>
            <a:r>
              <a:rPr lang="en-US" dirty="0"/>
              <a:t>.</a:t>
            </a:r>
          </a:p>
          <a:p>
            <a:endParaRPr lang="en-US" dirty="0"/>
          </a:p>
          <a:p>
            <a:r>
              <a:rPr lang="en-US" dirty="0"/>
              <a:t>Now, think about this analogy in the context of </a:t>
            </a:r>
            <a:r>
              <a:rPr lang="en-US" b="1" dirty="0"/>
              <a:t>ultrasound</a:t>
            </a:r>
            <a:r>
              <a:rPr lang="en-US" dirty="0"/>
              <a:t>. In an electrical circuit, </a:t>
            </a:r>
            <a:r>
              <a:rPr lang="en-US" b="1" dirty="0"/>
              <a:t>voltage</a:t>
            </a:r>
            <a:r>
              <a:rPr lang="en-US" dirty="0"/>
              <a:t> is the </a:t>
            </a:r>
            <a:r>
              <a:rPr lang="en-US" b="1" dirty="0"/>
              <a:t>driving force</a:t>
            </a:r>
            <a:r>
              <a:rPr lang="en-US" dirty="0"/>
              <a:t> — the potential difference that pushes electrons through the conductor. In ultrasound, the driving force is </a:t>
            </a:r>
            <a:r>
              <a:rPr lang="en-US" b="1" dirty="0"/>
              <a:t>pressure</a:t>
            </a:r>
            <a:r>
              <a:rPr lang="en-US" dirty="0"/>
              <a:t>, </a:t>
            </a:r>
            <a:r>
              <a:rPr lang="en-US" i="1" dirty="0"/>
              <a:t>P</a:t>
            </a:r>
            <a:r>
              <a:rPr lang="en-US" dirty="0"/>
              <a:t>. The mechanical wave you push into the medium — that’s the pressure wave. So, just as voltage drives electron motion, pressure drives the </a:t>
            </a:r>
            <a:r>
              <a:rPr lang="en-US" b="1" dirty="0"/>
              <a:t>particle motion</a:t>
            </a:r>
            <a:r>
              <a:rPr lang="en-US" dirty="0"/>
              <a:t> in the tissue.</a:t>
            </a:r>
          </a:p>
          <a:p>
            <a:endParaRPr lang="en-US" dirty="0"/>
          </a:p>
          <a:p>
            <a:r>
              <a:rPr lang="en-US" dirty="0"/>
              <a:t>In an electrical circuit, </a:t>
            </a:r>
            <a:r>
              <a:rPr lang="en-US" b="1" dirty="0"/>
              <a:t>current</a:t>
            </a:r>
            <a:r>
              <a:rPr lang="en-US" dirty="0"/>
              <a:t> is the flow of electrons. But in ultrasound, no electrons are flowing; instead, the medium’s molecules — air molecules or soft tissue molecules — move back and forth along one direction. At any given location, they have an </a:t>
            </a:r>
            <a:r>
              <a:rPr lang="en-US" b="1" dirty="0"/>
              <a:t>instantaneous velocity</a:t>
            </a:r>
            <a:r>
              <a:rPr lang="en-US" dirty="0"/>
              <a:t>, which we call </a:t>
            </a:r>
            <a:r>
              <a:rPr lang="en-US" i="1" dirty="0"/>
              <a:t>u</a:t>
            </a:r>
            <a:r>
              <a:rPr lang="en-US" dirty="0"/>
              <a:t> </a:t>
            </a:r>
            <a:r>
              <a:rPr lang="en-US" i="1" dirty="0"/>
              <a:t>z</a:t>
            </a:r>
            <a:r>
              <a:rPr lang="en-US" dirty="0"/>
              <a:t>. So, at each point in space, the particles have an instantaneous velocity that’s changing with time.</a:t>
            </a:r>
          </a:p>
          <a:p>
            <a:endParaRPr lang="en-US" dirty="0"/>
          </a:p>
          <a:p>
            <a:r>
              <a:rPr lang="en-US" dirty="0"/>
              <a:t>Both </a:t>
            </a:r>
            <a:r>
              <a:rPr lang="en-US" i="1" dirty="0"/>
              <a:t>P</a:t>
            </a:r>
            <a:r>
              <a:rPr lang="en-US" dirty="0"/>
              <a:t> and </a:t>
            </a:r>
            <a:r>
              <a:rPr lang="en-US" i="1" dirty="0"/>
              <a:t>u</a:t>
            </a:r>
            <a:r>
              <a:rPr lang="en-US" dirty="0"/>
              <a:t> keep changing with time, but when we solve the </a:t>
            </a:r>
            <a:r>
              <a:rPr lang="en-US" b="1" dirty="0"/>
              <a:t>wave equation</a:t>
            </a:r>
            <a:r>
              <a:rPr lang="en-US" dirty="0"/>
              <a:t>, we find something very interesting. It’s beyond the scope of this lecture to show the full derivation, but the result is that the </a:t>
            </a:r>
            <a:r>
              <a:rPr lang="en-US" b="1" dirty="0"/>
              <a:t>ratio between pressure and velocity</a:t>
            </a:r>
            <a:r>
              <a:rPr lang="en-US" dirty="0"/>
              <a:t> — </a:t>
            </a:r>
            <a:r>
              <a:rPr lang="en-US" i="1" dirty="0"/>
              <a:t>P over u</a:t>
            </a:r>
            <a:r>
              <a:rPr lang="en-US" dirty="0"/>
              <a:t> — is </a:t>
            </a:r>
            <a:r>
              <a:rPr lang="en-US" b="1" dirty="0"/>
              <a:t>constant</a:t>
            </a:r>
            <a:r>
              <a:rPr lang="en-US" dirty="0"/>
              <a:t> at any given location. Even though both pressure and velocity oscillate as the wave propagates, their ratio remains constant in amplitude. Because this ratio stays constant, we can define it as a </a:t>
            </a:r>
            <a:r>
              <a:rPr lang="en-US" b="1" dirty="0"/>
              <a:t>characteristic property of the medium</a:t>
            </a:r>
            <a:r>
              <a:rPr lang="en-US" dirty="0"/>
              <a:t>.</a:t>
            </a:r>
          </a:p>
          <a:p>
            <a:endParaRPr lang="en-US" dirty="0"/>
          </a:p>
          <a:p>
            <a:r>
              <a:rPr lang="en-US" dirty="0"/>
              <a:t>This constant ratio is what we call </a:t>
            </a:r>
            <a:r>
              <a:rPr lang="en-US" b="1" dirty="0"/>
              <a:t>acoustic impedance</a:t>
            </a:r>
            <a:r>
              <a:rPr lang="en-US" dirty="0"/>
              <a:t>, denoted by </a:t>
            </a:r>
            <a:r>
              <a:rPr lang="en-US" i="1" dirty="0"/>
              <a:t>Z</a:t>
            </a:r>
            <a:r>
              <a:rPr lang="en-US" dirty="0"/>
              <a:t>. If the ratio kept changing, it would depend on position or time, and we couldn’t define it as an intrinsic property of the material. But because it’s stable and characteristic, it gives us something meaningful — a property that tells us how the medium resists the passage of sound.</a:t>
            </a:r>
          </a:p>
          <a:p>
            <a:endParaRPr lang="en-US" dirty="0"/>
          </a:p>
          <a:p>
            <a:r>
              <a:rPr lang="en-US" dirty="0"/>
              <a:t>Acoustic impedance is extremely important in ultrasound imaging. When we use an ultrasound transducer, we have to make sure that the </a:t>
            </a:r>
            <a:r>
              <a:rPr lang="en-US" b="1" dirty="0"/>
              <a:t>acoustic impedance of the transducer</a:t>
            </a:r>
            <a:r>
              <a:rPr lang="en-US" dirty="0"/>
              <a:t> matches the </a:t>
            </a:r>
            <a:r>
              <a:rPr lang="en-US" b="1" dirty="0"/>
              <a:t>acoustic impedance of the tissue</a:t>
            </a:r>
            <a:r>
              <a:rPr lang="en-US" dirty="0"/>
              <a:t> we’re imaging — for example, the abdomen. If there’s a big mismatch between them, the energy cannot enter the body effectively, and you can’t collect the echo signals efficiently. That’s why we use </a:t>
            </a:r>
            <a:r>
              <a:rPr lang="en-US" b="1" dirty="0"/>
              <a:t>ultrasound gel</a:t>
            </a:r>
            <a:r>
              <a:rPr lang="en-US" dirty="0"/>
              <a:t> — it acts as a coupling layer that bridges the impedance gap between the probe and the skin.</a:t>
            </a:r>
          </a:p>
          <a:p>
            <a:endParaRPr lang="en-US" dirty="0"/>
          </a:p>
          <a:p>
            <a:r>
              <a:rPr lang="en-US" dirty="0"/>
              <a:t>So, to define it heuristically: acoustic impedance is like </a:t>
            </a:r>
            <a:r>
              <a:rPr lang="en-US" b="1" dirty="0"/>
              <a:t>voltage over current</a:t>
            </a:r>
            <a:r>
              <a:rPr lang="en-US" dirty="0"/>
              <a:t> in an electrical system. Here it’s </a:t>
            </a:r>
            <a:r>
              <a:rPr lang="en-US" b="1" dirty="0"/>
              <a:t>pressure over particle velocity</a:t>
            </a:r>
            <a:r>
              <a:rPr lang="en-US" dirty="0"/>
              <a:t>. We can show this mathematically, though I won’t go through the full derivation now. By solving the </a:t>
            </a:r>
            <a:r>
              <a:rPr lang="en-US" b="1" dirty="0"/>
              <a:t>mechanical wave equation</a:t>
            </a:r>
            <a:r>
              <a:rPr lang="en-US" dirty="0"/>
              <a:t>, we can prove that </a:t>
            </a:r>
            <a:r>
              <a:rPr lang="en-US" i="1" dirty="0"/>
              <a:t>Z</a:t>
            </a:r>
            <a:r>
              <a:rPr lang="en-US" dirty="0"/>
              <a:t> is constant and depends only on the </a:t>
            </a:r>
            <a:r>
              <a:rPr lang="en-US" b="1" dirty="0"/>
              <a:t>material’s intrinsic properties</a:t>
            </a:r>
            <a:r>
              <a:rPr lang="en-US" dirty="0"/>
              <a:t> — specifically, </a:t>
            </a:r>
            <a:r>
              <a:rPr lang="en-US" b="1" dirty="0"/>
              <a:t>density</a:t>
            </a:r>
            <a:r>
              <a:rPr lang="en-US" dirty="0"/>
              <a:t> (</a:t>
            </a:r>
            <a:r>
              <a:rPr lang="en-US" i="1" dirty="0"/>
              <a:t>rho</a:t>
            </a:r>
            <a:r>
              <a:rPr lang="en-US" dirty="0"/>
              <a:t>) and </a:t>
            </a:r>
            <a:r>
              <a:rPr lang="en-US" b="1" dirty="0"/>
              <a:t>sound speed</a:t>
            </a:r>
            <a:r>
              <a:rPr lang="en-US" dirty="0"/>
              <a:t> (</a:t>
            </a:r>
            <a:r>
              <a:rPr lang="en-US" i="1" dirty="0"/>
              <a:t>c</a:t>
            </a:r>
            <a:r>
              <a:rPr lang="en-US" dirty="0"/>
              <a:t>).</a:t>
            </a:r>
          </a:p>
          <a:p>
            <a:endParaRPr lang="en-US" dirty="0"/>
          </a:p>
          <a:p>
            <a:r>
              <a:rPr lang="en-US" dirty="0"/>
              <a:t>Mathematically, we can write this as </a:t>
            </a:r>
            <a:r>
              <a:rPr lang="en-US" i="1" dirty="0"/>
              <a:t>Z equals rho times c</a:t>
            </a:r>
            <a:r>
              <a:rPr lang="en-US" dirty="0"/>
              <a:t>. And we know that the sound speed, </a:t>
            </a:r>
            <a:r>
              <a:rPr lang="en-US" i="1" dirty="0"/>
              <a:t>c</a:t>
            </a:r>
            <a:r>
              <a:rPr lang="en-US" dirty="0"/>
              <a:t>, can be expressed as </a:t>
            </a:r>
            <a:r>
              <a:rPr lang="en-US" i="1" dirty="0"/>
              <a:t>one over the square root of rho times kappa</a:t>
            </a:r>
            <a:r>
              <a:rPr lang="en-US" dirty="0"/>
              <a:t>, where </a:t>
            </a:r>
            <a:r>
              <a:rPr lang="en-US" i="1" dirty="0"/>
              <a:t>kappa</a:t>
            </a:r>
            <a:r>
              <a:rPr lang="en-US" dirty="0"/>
              <a:t> is the </a:t>
            </a:r>
            <a:r>
              <a:rPr lang="en-US" b="1" dirty="0"/>
              <a:t>compressibility</a:t>
            </a:r>
            <a:r>
              <a:rPr lang="en-US" dirty="0"/>
              <a:t>. So, substituting that into the equation, we get </a:t>
            </a:r>
            <a:r>
              <a:rPr lang="en-US" i="1" dirty="0"/>
              <a:t>Z equals rho over the square root of rho times kappa</a:t>
            </a:r>
            <a:r>
              <a:rPr lang="en-US" dirty="0"/>
              <a:t>, which simplifies to </a:t>
            </a:r>
            <a:r>
              <a:rPr lang="en-US" i="1" dirty="0"/>
              <a:t>Z equals the square root of rho over kappa</a:t>
            </a:r>
            <a:r>
              <a:rPr lang="en-US" dirty="0"/>
              <a:t>.</a:t>
            </a:r>
          </a:p>
          <a:p>
            <a:endParaRPr lang="en-US" dirty="0"/>
          </a:p>
          <a:p>
            <a:r>
              <a:rPr lang="en-US" dirty="0"/>
              <a:t>This shows that acoustic impedance depends on both </a:t>
            </a:r>
            <a:r>
              <a:rPr lang="en-US" b="1" dirty="0"/>
              <a:t>density</a:t>
            </a:r>
            <a:r>
              <a:rPr lang="en-US" dirty="0"/>
              <a:t> and </a:t>
            </a:r>
            <a:r>
              <a:rPr lang="en-US" b="1" dirty="0"/>
              <a:t>compressibility</a:t>
            </a:r>
            <a:r>
              <a:rPr lang="en-US" dirty="0"/>
              <a:t>, and it is a </a:t>
            </a:r>
            <a:r>
              <a:rPr lang="en-US" b="1" dirty="0"/>
              <a:t>fundamental property</a:t>
            </a:r>
            <a:r>
              <a:rPr lang="en-US" dirty="0"/>
              <a:t> of the material.</a:t>
            </a:r>
          </a:p>
        </p:txBody>
      </p:sp>
      <p:sp>
        <p:nvSpPr>
          <p:cNvPr id="4" name="Slide Number Placeholder 3"/>
          <p:cNvSpPr>
            <a:spLocks noGrp="1"/>
          </p:cNvSpPr>
          <p:nvPr>
            <p:ph type="sldNum" sz="quarter" idx="5"/>
          </p:nvPr>
        </p:nvSpPr>
        <p:spPr/>
        <p:txBody>
          <a:bodyPr/>
          <a:lstStyle/>
          <a:p>
            <a:fld id="{16362E68-66C4-4B01-8D1F-712CF75BFD43}" type="slidenum">
              <a:rPr lang="en-US" smtClean="0"/>
              <a:t>19</a:t>
            </a:fld>
            <a:endParaRPr lang="en-US"/>
          </a:p>
        </p:txBody>
      </p:sp>
    </p:spTree>
    <p:extLst>
      <p:ext uri="{BB962C8B-B14F-4D97-AF65-F5344CB8AC3E}">
        <p14:creationId xmlns:p14="http://schemas.microsoft.com/office/powerpoint/2010/main" val="240725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Here’s our course schedule to remind you where we are. After these </a:t>
            </a:r>
            <a:r>
              <a:rPr lang="en-US" b="1" dirty="0"/>
              <a:t>two lectures on ultrasound</a:t>
            </a:r>
            <a:r>
              <a:rPr lang="en-US" dirty="0"/>
              <a:t>, we’ll finish the </a:t>
            </a:r>
            <a:r>
              <a:rPr lang="en-US" b="1" dirty="0"/>
              <a:t>green book</a:t>
            </a:r>
            <a:r>
              <a:rPr lang="en-US" dirty="0"/>
              <a:t>, which means we’ll have covered everything from X-ray, CT, MRI, PET, to ultrasound imaging.</a:t>
            </a:r>
          </a:p>
          <a:p>
            <a:pPr algn="just"/>
            <a:endParaRPr lang="en-US" dirty="0"/>
          </a:p>
          <a:p>
            <a:pPr algn="just"/>
            <a:r>
              <a:rPr lang="en-US" dirty="0"/>
              <a:t>After that, we’ll move beyond the textbook to discuss </a:t>
            </a:r>
            <a:r>
              <a:rPr lang="en-US" b="1" dirty="0"/>
              <a:t>optical imaging</a:t>
            </a:r>
            <a:r>
              <a:rPr lang="en-US" dirty="0"/>
              <a:t>. This topic is not included in the green book, but they’re very important to know. Optical imaging is fascinating, and like US imaging it becomes increasingly relevant with advancement of AI methods in this area.</a:t>
            </a:r>
          </a:p>
          <a:p>
            <a:pPr algn="just"/>
            <a:endParaRPr lang="en-US" dirty="0"/>
          </a:p>
          <a:p>
            <a:pPr algn="just"/>
            <a:r>
              <a:rPr lang="en-US" dirty="0"/>
              <a:t>For now, your main focus should be on the ultrasound chapter in the green book. It’s about </a:t>
            </a:r>
            <a:r>
              <a:rPr lang="en-US" b="1" dirty="0"/>
              <a:t>twenty pages long</a:t>
            </a:r>
            <a:r>
              <a:rPr lang="en-US" dirty="0"/>
              <a:t>, so it’s quite manageable. I recommend reading it carefully — it’s actually quite an enjoyable read, almost like a story.</a:t>
            </a:r>
          </a:p>
          <a:p>
            <a:pPr algn="just"/>
            <a:endParaRPr lang="en-US" dirty="0"/>
          </a:p>
          <a:p>
            <a:pPr algn="just"/>
            <a:r>
              <a:rPr lang="en-US" dirty="0"/>
              <a:t>So today, let me walk you through the </a:t>
            </a:r>
            <a:r>
              <a:rPr lang="en-US" b="1" dirty="0"/>
              <a:t>first part</a:t>
            </a:r>
            <a:r>
              <a:rPr lang="en-US" dirty="0"/>
              <a:t> of that chapter — the foundation that connects the physics of sound with medical imaging.</a:t>
            </a:r>
          </a:p>
        </p:txBody>
      </p:sp>
      <p:sp>
        <p:nvSpPr>
          <p:cNvPr id="4" name="Slide Number Placeholder 3"/>
          <p:cNvSpPr>
            <a:spLocks noGrp="1"/>
          </p:cNvSpPr>
          <p:nvPr>
            <p:ph type="sldNum" sz="quarter" idx="5"/>
          </p:nvPr>
        </p:nvSpPr>
        <p:spPr/>
        <p:txBody>
          <a:bodyPr/>
          <a:lstStyle/>
          <a:p>
            <a:fld id="{16362E68-66C4-4B01-8D1F-712CF75BFD43}" type="slidenum">
              <a:rPr lang="en-US" smtClean="0"/>
              <a:t>2</a:t>
            </a:fld>
            <a:endParaRPr lang="en-US"/>
          </a:p>
        </p:txBody>
      </p:sp>
    </p:spTree>
    <p:extLst>
      <p:ext uri="{BB962C8B-B14F-4D97-AF65-F5344CB8AC3E}">
        <p14:creationId xmlns:p14="http://schemas.microsoft.com/office/powerpoint/2010/main" val="42554945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once we have this equation, </a:t>
            </a:r>
            <a:r>
              <a:rPr lang="en-US" i="1" dirty="0"/>
              <a:t>Z equals the square root of rho over kappa</a:t>
            </a:r>
            <a:r>
              <a:rPr lang="en-US" dirty="0"/>
              <a:t>, we can calculate or measure the </a:t>
            </a:r>
            <a:r>
              <a:rPr lang="en-US" b="1" dirty="0"/>
              <a:t>acoustic impedance</a:t>
            </a:r>
            <a:r>
              <a:rPr lang="en-US" dirty="0"/>
              <a:t> for different types of biological tissues. Equation 3.8 and the table shown here give you typical values.</a:t>
            </a:r>
          </a:p>
          <a:p>
            <a:endParaRPr lang="en-US" dirty="0"/>
          </a:p>
          <a:p>
            <a:r>
              <a:rPr lang="en-US" dirty="0"/>
              <a:t>If you look at the numbers, you can get a feeling for how impedance and sound speed vary across materials. In </a:t>
            </a:r>
            <a:r>
              <a:rPr lang="en-US" b="1" dirty="0"/>
              <a:t>air</a:t>
            </a:r>
            <a:r>
              <a:rPr lang="en-US" dirty="0"/>
              <a:t>, the sound speed is only about </a:t>
            </a:r>
            <a:r>
              <a:rPr lang="en-US" b="1" dirty="0"/>
              <a:t>330 meters per second</a:t>
            </a:r>
            <a:r>
              <a:rPr lang="en-US" dirty="0"/>
              <a:t>, because air is very light and compressible. In </a:t>
            </a:r>
            <a:r>
              <a:rPr lang="en-US" b="1" dirty="0"/>
              <a:t>biological tissues</a:t>
            </a:r>
            <a:r>
              <a:rPr lang="en-US" dirty="0"/>
              <a:t> like the </a:t>
            </a:r>
            <a:r>
              <a:rPr lang="en-US" b="1" dirty="0"/>
              <a:t>kidney</a:t>
            </a:r>
            <a:r>
              <a:rPr lang="en-US" dirty="0"/>
              <a:t> or </a:t>
            </a:r>
            <a:r>
              <a:rPr lang="en-US" b="1" dirty="0"/>
              <a:t>liver</a:t>
            </a:r>
            <a:r>
              <a:rPr lang="en-US" dirty="0"/>
              <a:t>, the sound speed is much higher — around </a:t>
            </a:r>
            <a:r>
              <a:rPr lang="en-US" b="1" dirty="0"/>
              <a:t>1,560 to 1,570 meters per second</a:t>
            </a:r>
            <a:r>
              <a:rPr lang="en-US" dirty="0"/>
              <a:t> — because these materials are denser and less compressible.</a:t>
            </a:r>
          </a:p>
          <a:p>
            <a:endParaRPr lang="en-US" dirty="0"/>
          </a:p>
          <a:p>
            <a:r>
              <a:rPr lang="en-US" dirty="0"/>
              <a:t>Now, if you ask where sound travels the fastest inside the human body, the answer is </a:t>
            </a:r>
            <a:r>
              <a:rPr lang="en-US" b="1" dirty="0"/>
              <a:t>bone</a:t>
            </a:r>
            <a:r>
              <a:rPr lang="en-US" dirty="0"/>
              <a:t>, because bone is the densest and stiffest material we have. The table shows a speed of about </a:t>
            </a:r>
            <a:r>
              <a:rPr lang="en-US" b="1" dirty="0"/>
              <a:t>3,500 meters per second</a:t>
            </a:r>
            <a:r>
              <a:rPr lang="en-US" dirty="0"/>
              <a:t> in bone, which is several times faster than in soft tissue.</a:t>
            </a:r>
          </a:p>
          <a:p>
            <a:r>
              <a:rPr lang="en-US" dirty="0"/>
              <a:t>These are just typical examples of </a:t>
            </a:r>
            <a:r>
              <a:rPr lang="en-US" b="1" dirty="0"/>
              <a:t>tissue acoustic properties</a:t>
            </a:r>
            <a:r>
              <a:rPr lang="en-US" dirty="0"/>
              <a:t>, but they are extremely important for understanding how ultrasound interacts with different parts of the body. The speed of sound, the density, and the impedance all influence how much of the sound wave is transmitted, reflected, or absorbed at tissue boundaries.</a:t>
            </a:r>
          </a:p>
        </p:txBody>
      </p:sp>
      <p:sp>
        <p:nvSpPr>
          <p:cNvPr id="4" name="Slide Number Placeholder 3"/>
          <p:cNvSpPr>
            <a:spLocks noGrp="1"/>
          </p:cNvSpPr>
          <p:nvPr>
            <p:ph type="sldNum" sz="quarter" idx="5"/>
          </p:nvPr>
        </p:nvSpPr>
        <p:spPr/>
        <p:txBody>
          <a:bodyPr/>
          <a:lstStyle/>
          <a:p>
            <a:fld id="{16362E68-66C4-4B01-8D1F-712CF75BFD43}" type="slidenum">
              <a:rPr lang="en-US" smtClean="0"/>
              <a:t>20</a:t>
            </a:fld>
            <a:endParaRPr lang="en-US"/>
          </a:p>
        </p:txBody>
      </p:sp>
    </p:spTree>
    <p:extLst>
      <p:ext uri="{BB962C8B-B14F-4D97-AF65-F5344CB8AC3E}">
        <p14:creationId xmlns:p14="http://schemas.microsoft.com/office/powerpoint/2010/main" val="32281152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next, let’s talk about </a:t>
            </a:r>
            <a:r>
              <a:rPr lang="en-US" b="1" dirty="0"/>
              <a:t>ultrasound–tissue interaction</a:t>
            </a:r>
            <a:r>
              <a:rPr lang="en-US" dirty="0"/>
              <a:t>. Earlier, we mentioned how different imaging modalities interact with biological tissues. For example, </a:t>
            </a:r>
            <a:r>
              <a:rPr lang="en-US" b="1" dirty="0"/>
              <a:t>X-ray</a:t>
            </a:r>
            <a:r>
              <a:rPr lang="en-US" dirty="0"/>
              <a:t> and </a:t>
            </a:r>
            <a:r>
              <a:rPr lang="en-US" b="1" dirty="0"/>
              <a:t>CT</a:t>
            </a:r>
            <a:r>
              <a:rPr lang="en-US" dirty="0"/>
              <a:t> involve attenuation and scattering, while </a:t>
            </a:r>
            <a:r>
              <a:rPr lang="en-US" b="1" dirty="0"/>
              <a:t>gamma-ray</a:t>
            </a:r>
            <a:r>
              <a:rPr lang="en-US" dirty="0"/>
              <a:t> imaging behaves similarly. In </a:t>
            </a:r>
            <a:r>
              <a:rPr lang="en-US" b="1" dirty="0"/>
              <a:t>MRI</a:t>
            </a:r>
            <a:r>
              <a:rPr lang="en-US" dirty="0"/>
              <a:t>, we talk about </a:t>
            </a:r>
            <a:r>
              <a:rPr lang="en-US" b="1" dirty="0"/>
              <a:t>T1</a:t>
            </a:r>
            <a:r>
              <a:rPr lang="en-US" dirty="0"/>
              <a:t> and </a:t>
            </a:r>
            <a:r>
              <a:rPr lang="en-US" b="1" dirty="0"/>
              <a:t>T2 relaxation</a:t>
            </a:r>
            <a:r>
              <a:rPr lang="en-US" dirty="0"/>
              <a:t> parameters to describe energy interactions within tissues.</a:t>
            </a:r>
          </a:p>
          <a:p>
            <a:endParaRPr lang="en-US" dirty="0"/>
          </a:p>
          <a:p>
            <a:r>
              <a:rPr lang="en-US" dirty="0"/>
              <a:t>For ultrasound, the same basic idea applies — it’s all about </a:t>
            </a:r>
            <a:r>
              <a:rPr lang="en-US" b="1" dirty="0"/>
              <a:t>energy propagation</a:t>
            </a:r>
            <a:r>
              <a:rPr lang="en-US" dirty="0"/>
              <a:t> and how that energy interacts with biological structures. The first major effect we talk about is </a:t>
            </a:r>
            <a:r>
              <a:rPr lang="en-US" b="1" dirty="0"/>
              <a:t>reflection</a:t>
            </a:r>
            <a:r>
              <a:rPr lang="en-US" dirty="0"/>
              <a:t>. When a sound wave hits a boundary where there is a difference in acoustic impedance — for example, between air and tissue, or between bone and tissue — some of the energy is reflected. That’s what creates the echoes we use to form ultrasound images.</a:t>
            </a:r>
          </a:p>
          <a:p>
            <a:r>
              <a:rPr lang="en-US" dirty="0"/>
              <a:t>Reflection happens because of </a:t>
            </a:r>
            <a:r>
              <a:rPr lang="en-US" b="1" dirty="0"/>
              <a:t>impedance mismatch</a:t>
            </a:r>
            <a:r>
              <a:rPr lang="en-US" dirty="0"/>
              <a:t>. If the impedance difference is large, reflection is strong. If the impedances are well matched, reflection is weak, and more energy passes through.</a:t>
            </a:r>
          </a:p>
          <a:p>
            <a:endParaRPr lang="en-US" dirty="0"/>
          </a:p>
          <a:p>
            <a:r>
              <a:rPr lang="en-US" dirty="0"/>
              <a:t>Now, with </a:t>
            </a:r>
            <a:r>
              <a:rPr lang="en-US" b="1" dirty="0"/>
              <a:t>X-rays</a:t>
            </a:r>
            <a:r>
              <a:rPr lang="en-US" dirty="0"/>
              <a:t> and </a:t>
            </a:r>
            <a:r>
              <a:rPr lang="en-US" b="1" dirty="0"/>
              <a:t>gamma rays</a:t>
            </a:r>
            <a:r>
              <a:rPr lang="en-US" dirty="0"/>
              <a:t>, reflection is not really an issue, because their wavelengths are extremely short and the photons are so energetic that they mostly pass straight through. In </a:t>
            </a:r>
            <a:r>
              <a:rPr lang="en-US" b="1" dirty="0"/>
              <a:t>ultrasound</a:t>
            </a:r>
            <a:r>
              <a:rPr lang="en-US" dirty="0"/>
              <a:t>, however, the </a:t>
            </a:r>
            <a:r>
              <a:rPr lang="en-US" b="1" dirty="0"/>
              <a:t>wavelength is much larger</a:t>
            </a:r>
            <a:r>
              <a:rPr lang="en-US" dirty="0"/>
              <a:t>, so reflection becomes significant.</a:t>
            </a:r>
          </a:p>
          <a:p>
            <a:r>
              <a:rPr lang="en-US" dirty="0"/>
              <a:t>So, remember this simple rule: </a:t>
            </a:r>
            <a:r>
              <a:rPr lang="en-US" b="1" dirty="0"/>
              <a:t>reflection at a boundary means a change in direction</a:t>
            </a:r>
            <a:r>
              <a:rPr lang="en-US" dirty="0"/>
              <a:t>.</a:t>
            </a:r>
          </a:p>
          <a:p>
            <a:endParaRPr lang="en-US" dirty="0"/>
          </a:p>
          <a:p>
            <a:r>
              <a:rPr lang="en-US" dirty="0"/>
              <a:t>The second effect is </a:t>
            </a:r>
            <a:r>
              <a:rPr lang="en-US" b="1" dirty="0"/>
              <a:t>scattering</a:t>
            </a:r>
            <a:r>
              <a:rPr lang="en-US" dirty="0"/>
              <a:t>. When ultrasound waves travel through tissue, they encounter many small structures — cells, organelles, connective fibers — that scatter energy in different directions. So, instead of traveling as a narrow beam, the energy spreads out or diffuses. You can think of this like </a:t>
            </a:r>
            <a:r>
              <a:rPr lang="en-US" b="1" dirty="0"/>
              <a:t>Compton scattering</a:t>
            </a:r>
            <a:r>
              <a:rPr lang="en-US" dirty="0"/>
              <a:t> in X-rays — energy is diffused, and the propagation direction changes randomly.</a:t>
            </a:r>
          </a:p>
          <a:p>
            <a:endParaRPr lang="en-US" dirty="0"/>
          </a:p>
          <a:p>
            <a:r>
              <a:rPr lang="en-US" dirty="0"/>
              <a:t>The third effect is </a:t>
            </a:r>
            <a:r>
              <a:rPr lang="en-US" b="1" dirty="0"/>
              <a:t>absorption</a:t>
            </a:r>
            <a:r>
              <a:rPr lang="en-US" dirty="0"/>
              <a:t>, which converts mechanical energy into </a:t>
            </a:r>
            <a:r>
              <a:rPr lang="en-US" b="1" dirty="0"/>
              <a:t>heat</a:t>
            </a:r>
            <a:r>
              <a:rPr lang="en-US" dirty="0"/>
              <a:t>. In the case of X-rays, this corresponds to the </a:t>
            </a:r>
            <a:r>
              <a:rPr lang="en-US" b="1" dirty="0"/>
              <a:t>photoelectric effect</a:t>
            </a:r>
            <a:r>
              <a:rPr lang="en-US" dirty="0"/>
              <a:t>, where photon energy is absorbed completely. For ultrasound, as the wave passes through tissue, the molecules oscillate back and forth, and because of </a:t>
            </a:r>
            <a:r>
              <a:rPr lang="en-US" b="1" dirty="0"/>
              <a:t>internal friction</a:t>
            </a:r>
            <a:r>
              <a:rPr lang="en-US" dirty="0"/>
              <a:t>, some of the mechanical energy is lost as heat.</a:t>
            </a:r>
          </a:p>
          <a:p>
            <a:endParaRPr lang="en-US" dirty="0"/>
          </a:p>
          <a:p>
            <a:r>
              <a:rPr lang="en-US" dirty="0"/>
              <a:t>This leads to </a:t>
            </a:r>
            <a:r>
              <a:rPr lang="en-US" b="1" dirty="0"/>
              <a:t>attenuation</a:t>
            </a:r>
            <a:r>
              <a:rPr lang="en-US" dirty="0"/>
              <a:t>, which is the overall reduction in intensity. Attenuation happens because energy is both absorbed and scattered away. The wave’s amplitude becomes smaller, its pressure decreases, and the particle displacements become weaker as it moves deeper.</a:t>
            </a:r>
          </a:p>
          <a:p>
            <a:endParaRPr lang="en-US" dirty="0"/>
          </a:p>
          <a:p>
            <a:r>
              <a:rPr lang="en-US" dirty="0"/>
              <a:t>If we look at Figure 3.3, it illustrates how the beam behaves when it meets a boundary between two materials with impedances </a:t>
            </a:r>
            <a:r>
              <a:rPr lang="en-US" b="1" dirty="0"/>
              <a:t>Z1</a:t>
            </a:r>
            <a:r>
              <a:rPr lang="en-US" dirty="0"/>
              <a:t> and </a:t>
            </a:r>
            <a:r>
              <a:rPr lang="en-US" b="1" dirty="0"/>
              <a:t>Z2</a:t>
            </a:r>
            <a:r>
              <a:rPr lang="en-US" dirty="0"/>
              <a:t>. If the wave hits perpendicularly, part of it is reflected back and part is transmitted forward. In more general cases, where the wave hits the surface at an angle, we define the </a:t>
            </a:r>
            <a:r>
              <a:rPr lang="en-US" b="1" dirty="0"/>
              <a:t>incident angle (theta </a:t>
            </a:r>
            <a:r>
              <a:rPr lang="en-US" b="1" dirty="0" err="1"/>
              <a:t>i</a:t>
            </a:r>
            <a:r>
              <a:rPr lang="en-US" b="1" dirty="0"/>
              <a:t>)</a:t>
            </a:r>
            <a:r>
              <a:rPr lang="en-US" dirty="0"/>
              <a:t>, the </a:t>
            </a:r>
            <a:r>
              <a:rPr lang="en-US" b="1" dirty="0"/>
              <a:t>reflected angle (theta r)</a:t>
            </a:r>
            <a:r>
              <a:rPr lang="en-US" dirty="0"/>
              <a:t>, and the </a:t>
            </a:r>
            <a:r>
              <a:rPr lang="en-US" b="1" dirty="0"/>
              <a:t>transmitted angle (theta t)</a:t>
            </a:r>
            <a:r>
              <a:rPr lang="en-US" dirty="0"/>
              <a:t>. The incident angle equals the reflected angle, but the transmission angle can differ depending on the material properties.</a:t>
            </a:r>
          </a:p>
          <a:p>
            <a:endParaRPr lang="en-US" dirty="0"/>
          </a:p>
          <a:p>
            <a:r>
              <a:rPr lang="en-US" dirty="0"/>
              <a:t>The energy divides between reflection and transmission, and the total energy always equals the incident energy. The ratios of reflected to transmitted energy can be expressed in terms of </a:t>
            </a:r>
            <a:r>
              <a:rPr lang="en-US" b="1" dirty="0"/>
              <a:t>pressure amplitude</a:t>
            </a:r>
            <a:r>
              <a:rPr lang="en-US" dirty="0"/>
              <a:t>, and when you square those amplitudes, you get the </a:t>
            </a:r>
            <a:r>
              <a:rPr lang="en-US" b="1" dirty="0"/>
              <a:t>intensity ratios</a:t>
            </a:r>
            <a:r>
              <a:rPr lang="en-US" dirty="0"/>
              <a:t>.</a:t>
            </a:r>
          </a:p>
          <a:p>
            <a:endParaRPr lang="en-US" dirty="0"/>
          </a:p>
          <a:p>
            <a:r>
              <a:rPr lang="en-US" dirty="0"/>
              <a:t>These ratios depend on the </a:t>
            </a:r>
            <a:r>
              <a:rPr lang="en-US" b="1" dirty="0"/>
              <a:t>acoustic impedance values</a:t>
            </a:r>
            <a:r>
              <a:rPr lang="en-US" dirty="0"/>
              <a:t> of the two materials, </a:t>
            </a:r>
            <a:r>
              <a:rPr lang="en-US" b="1" dirty="0"/>
              <a:t>Z1</a:t>
            </a:r>
            <a:r>
              <a:rPr lang="en-US" dirty="0"/>
              <a:t> and </a:t>
            </a:r>
            <a:r>
              <a:rPr lang="en-US" b="1" dirty="0"/>
              <a:t>Z2</a:t>
            </a:r>
            <a:r>
              <a:rPr lang="en-US" dirty="0"/>
              <a:t>, as well as the angles of incidence and transmission.</a:t>
            </a:r>
          </a:p>
          <a:p>
            <a:r>
              <a:rPr lang="en-US" dirty="0"/>
              <a:t>If Z1 equals Z2 — meaning the materials are identical — there will be </a:t>
            </a:r>
            <a:r>
              <a:rPr lang="en-US" b="1" dirty="0"/>
              <a:t>no reflection</a:t>
            </a:r>
            <a:r>
              <a:rPr lang="en-US" dirty="0"/>
              <a:t> at all, and all the energy will pass straight through. But if the impedances are very different — for example, if one of them is close to zero — then the </a:t>
            </a:r>
            <a:r>
              <a:rPr lang="en-US" b="1" dirty="0"/>
              <a:t>reflection coefficient</a:t>
            </a:r>
            <a:r>
              <a:rPr lang="en-US" dirty="0"/>
              <a:t> becomes one, meaning all the energy is reflected back.</a:t>
            </a:r>
          </a:p>
          <a:p>
            <a:endParaRPr lang="en-US" dirty="0"/>
          </a:p>
          <a:p>
            <a:r>
              <a:rPr lang="en-US" dirty="0"/>
              <a:t>That’s why impedance matching is so important in ultrasound imaging — it ensures that most of the sound energy enters the body instead of being reflected away at the surface.</a:t>
            </a:r>
          </a:p>
          <a:p>
            <a:endParaRPr lang="en-US" dirty="0"/>
          </a:p>
          <a:p>
            <a:r>
              <a:rPr lang="en-US" dirty="0"/>
              <a:t>So, in summary, ultrasound–tissue interaction involves five main effects: </a:t>
            </a:r>
            <a:r>
              <a:rPr lang="en-US" b="1" dirty="0"/>
              <a:t>reflection, refraction, scattering, absorption, and attenuation</a:t>
            </a:r>
            <a:r>
              <a:rPr lang="en-US" dirty="0"/>
              <a:t>. Together, these determine how the ultrasound wave propagates, how it loses energy, and how we detect it for image formation.</a:t>
            </a:r>
          </a:p>
        </p:txBody>
      </p:sp>
      <p:sp>
        <p:nvSpPr>
          <p:cNvPr id="4" name="Slide Number Placeholder 3"/>
          <p:cNvSpPr>
            <a:spLocks noGrp="1"/>
          </p:cNvSpPr>
          <p:nvPr>
            <p:ph type="sldNum" sz="quarter" idx="5"/>
          </p:nvPr>
        </p:nvSpPr>
        <p:spPr/>
        <p:txBody>
          <a:bodyPr/>
          <a:lstStyle/>
          <a:p>
            <a:fld id="{16362E68-66C4-4B01-8D1F-712CF75BFD43}" type="slidenum">
              <a:rPr lang="en-US" smtClean="0"/>
              <a:t>21</a:t>
            </a:fld>
            <a:endParaRPr lang="en-US"/>
          </a:p>
        </p:txBody>
      </p:sp>
    </p:spTree>
    <p:extLst>
      <p:ext uri="{BB962C8B-B14F-4D97-AF65-F5344CB8AC3E}">
        <p14:creationId xmlns:p14="http://schemas.microsoft.com/office/powerpoint/2010/main" val="28206074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Alright, as I mentioned before, the intensity of the acoustic wave — and likewise the pressure amplitude — </a:t>
            </a:r>
            <a:r>
              <a:rPr lang="en-US" b="1" dirty="0"/>
              <a:t>decreases</a:t>
            </a:r>
            <a:r>
              <a:rPr lang="en-US" dirty="0"/>
              <a:t> as you go deeper and deeper into the medium. And the reason both intensity and pressure amplitude become smaller and smaller is due to </a:t>
            </a:r>
            <a:r>
              <a:rPr lang="en-US" b="1" dirty="0"/>
              <a:t>attenuation</a:t>
            </a:r>
            <a:r>
              <a:rPr lang="en-US" dirty="0"/>
              <a:t>.</a:t>
            </a:r>
          </a:p>
          <a:p>
            <a:pPr algn="just"/>
            <a:endParaRPr lang="en-US" dirty="0"/>
          </a:p>
          <a:p>
            <a:pPr algn="just"/>
            <a:r>
              <a:rPr lang="en-US" dirty="0"/>
              <a:t>Now, why do we have attenuation? Because we have two main effects: </a:t>
            </a:r>
            <a:r>
              <a:rPr lang="en-US" b="1" dirty="0"/>
              <a:t>absorption</a:t>
            </a:r>
            <a:r>
              <a:rPr lang="en-US" dirty="0"/>
              <a:t> and </a:t>
            </a:r>
            <a:r>
              <a:rPr lang="en-US" b="1" dirty="0"/>
              <a:t>scattering</a:t>
            </a:r>
            <a:r>
              <a:rPr lang="en-US" dirty="0"/>
              <a:t>. Some of the energy is absorbed and turned into heat, while some is scattered — redirected into other directions. Along the main beam direction, the intensity keeps getting smaller, and the pressure amplitude also decreases.</a:t>
            </a:r>
          </a:p>
          <a:p>
            <a:pPr algn="just"/>
            <a:r>
              <a:rPr lang="en-US" dirty="0"/>
              <a:t>This is not a strange concept to us — we’ve seen </a:t>
            </a:r>
            <a:r>
              <a:rPr lang="en-US" b="1" dirty="0"/>
              <a:t>exponential decay</a:t>
            </a:r>
            <a:r>
              <a:rPr lang="en-US" dirty="0"/>
              <a:t> many times before. In nuclear imaging in X-ray imaging, exponential decay appears everywhere. It’s a very common phenomenon. And every time we see exponential decay, we can use it to understand how strongly our target interacts with the probing beam. Based on the attenuation rate, we can tell how dense or how light certain tissues are.</a:t>
            </a:r>
          </a:p>
          <a:p>
            <a:pPr algn="just"/>
            <a:r>
              <a:rPr lang="en-US" dirty="0"/>
              <a:t>That’s really the </a:t>
            </a:r>
            <a:r>
              <a:rPr lang="en-US" b="1" dirty="0"/>
              <a:t>imaging mechanism</a:t>
            </a:r>
            <a:r>
              <a:rPr lang="en-US" dirty="0"/>
              <a:t> — attenuation gives us </a:t>
            </a:r>
            <a:r>
              <a:rPr lang="en-US" b="1" dirty="0"/>
              <a:t>contrast</a:t>
            </a:r>
            <a:r>
              <a:rPr lang="en-US" dirty="0"/>
              <a:t>.</a:t>
            </a:r>
          </a:p>
          <a:p>
            <a:pPr algn="just"/>
            <a:endParaRPr lang="en-US" dirty="0"/>
          </a:p>
          <a:p>
            <a:pPr algn="just"/>
            <a:r>
              <a:rPr lang="en-US" dirty="0"/>
              <a:t>Now, the same logic applies here as with X-rays. You don’t want something that absorbs energy too quickly. If all the X-rays — or all the ultrasound — are absorbed by the body, then the detector sees nothing. Every photon, or every bit of energy, gets eaten up, and no information is carried out.</a:t>
            </a:r>
          </a:p>
          <a:p>
            <a:pPr algn="just"/>
            <a:r>
              <a:rPr lang="en-US" dirty="0"/>
              <a:t>But on the other hand, you also don’t want the ultrasound beam to pass through the body without any attenuation. If everything goes through unchanged, again, you get no information.</a:t>
            </a:r>
          </a:p>
          <a:p>
            <a:pPr algn="just"/>
            <a:endParaRPr lang="en-US" dirty="0"/>
          </a:p>
          <a:p>
            <a:pPr algn="just"/>
            <a:r>
              <a:rPr lang="en-US" dirty="0"/>
              <a:t>The </a:t>
            </a:r>
            <a:r>
              <a:rPr lang="en-US" b="1" dirty="0"/>
              <a:t>ideal situation</a:t>
            </a:r>
            <a:r>
              <a:rPr lang="en-US" dirty="0"/>
              <a:t> is somewhere in between — you want about half the energy absorbed, and half transmitted. Not exactly fifty–fifty in every case, but roughly half. That balance gives you the </a:t>
            </a:r>
            <a:r>
              <a:rPr lang="en-US" b="1" dirty="0"/>
              <a:t>maximum contrast</a:t>
            </a:r>
            <a:r>
              <a:rPr lang="en-US" dirty="0"/>
              <a:t> and allows you to reconstruct a meaningful tomographic image.</a:t>
            </a:r>
          </a:p>
          <a:p>
            <a:pPr algn="just"/>
            <a:endParaRPr lang="en-US" dirty="0"/>
          </a:p>
          <a:p>
            <a:pPr algn="just"/>
            <a:r>
              <a:rPr lang="en-US" dirty="0"/>
              <a:t>Now, I often make this analogy with exams. When I give you an examination, I try to set it up so that the </a:t>
            </a:r>
            <a:r>
              <a:rPr lang="en-US" b="1" dirty="0"/>
              <a:t>class average is around fifty percent</a:t>
            </a:r>
            <a:r>
              <a:rPr lang="en-US" dirty="0"/>
              <a:t>. Why? Because that gives me the best spread — I can see which questions are tricky and which ones you can solve easily. It allows me to judge </a:t>
            </a:r>
            <a:r>
              <a:rPr lang="en-US" b="1" dirty="0"/>
              <a:t>relative performance</a:t>
            </a:r>
            <a:r>
              <a:rPr lang="en-US" dirty="0"/>
              <a:t> much more clearly. So, don’t worry if your average score isn’t high. I purposely don’t aim for a high average, because it gives me better information about the class as a whole. And in the end, your final letter grades — A, B, or C — are assigned consistently with the overall performance distribution. So nobody is unfairly graded.</a:t>
            </a:r>
          </a:p>
          <a:p>
            <a:pPr algn="just"/>
            <a:endParaRPr lang="en-US" dirty="0"/>
          </a:p>
          <a:p>
            <a:pPr algn="just"/>
            <a:r>
              <a:rPr lang="en-US" dirty="0"/>
              <a:t>Coming back to imaging, the same principle applies. The attenuation curve gives us the contrast we need — not too much, not too little. And in ultrasound, we often use two equivalent forms to describe it: </a:t>
            </a:r>
            <a:r>
              <a:rPr lang="en-US" b="1" dirty="0"/>
              <a:t>μ</a:t>
            </a:r>
            <a:r>
              <a:rPr lang="en-US" dirty="0"/>
              <a:t>, the attenuation coefficient for intensity, and </a:t>
            </a:r>
            <a:r>
              <a:rPr lang="en-US" b="1" dirty="0"/>
              <a:t>α</a:t>
            </a:r>
            <a:r>
              <a:rPr lang="en-US" dirty="0"/>
              <a:t>, the attenuation coefficient for pressure. These are just two different ways to express the same exponential decay behavior. On a </a:t>
            </a:r>
            <a:r>
              <a:rPr lang="en-US" b="1" dirty="0"/>
              <a:t>decibel scale</a:t>
            </a:r>
            <a:r>
              <a:rPr lang="en-US" dirty="0"/>
              <a:t>, μ and α become interchangeable.</a:t>
            </a:r>
          </a:p>
        </p:txBody>
      </p:sp>
      <p:sp>
        <p:nvSpPr>
          <p:cNvPr id="4" name="Slide Number Placeholder 3"/>
          <p:cNvSpPr>
            <a:spLocks noGrp="1"/>
          </p:cNvSpPr>
          <p:nvPr>
            <p:ph type="sldNum" sz="quarter" idx="5"/>
          </p:nvPr>
        </p:nvSpPr>
        <p:spPr/>
        <p:txBody>
          <a:bodyPr/>
          <a:lstStyle/>
          <a:p>
            <a:fld id="{16362E68-66C4-4B01-8D1F-712CF75BFD43}" type="slidenum">
              <a:rPr lang="en-US" smtClean="0"/>
              <a:t>22</a:t>
            </a:fld>
            <a:endParaRPr lang="en-US"/>
          </a:p>
        </p:txBody>
      </p:sp>
    </p:spTree>
    <p:extLst>
      <p:ext uri="{BB962C8B-B14F-4D97-AF65-F5344CB8AC3E}">
        <p14:creationId xmlns:p14="http://schemas.microsoft.com/office/powerpoint/2010/main" val="18376480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how </a:t>
            </a:r>
            <a:r>
              <a:rPr lang="en-US" b="1" dirty="0"/>
              <a:t>attenuation</a:t>
            </a:r>
            <a:r>
              <a:rPr lang="en-US" dirty="0"/>
              <a:t> depends on </a:t>
            </a:r>
            <a:r>
              <a:rPr lang="en-US" b="1" dirty="0"/>
              <a:t>frequency</a:t>
            </a:r>
            <a:r>
              <a:rPr lang="en-US" dirty="0"/>
              <a:t>.</a:t>
            </a:r>
          </a:p>
          <a:p>
            <a:r>
              <a:rPr lang="en-US" dirty="0"/>
              <a:t>Here, the coefficient </a:t>
            </a:r>
            <a:r>
              <a:rPr lang="en-US" b="1" dirty="0"/>
              <a:t>α</a:t>
            </a:r>
            <a:r>
              <a:rPr lang="en-US" dirty="0"/>
              <a:t> is proportional to a constant, which we call </a:t>
            </a:r>
            <a:r>
              <a:rPr lang="en-US" b="1" dirty="0"/>
              <a:t>α-naught</a:t>
            </a:r>
            <a:r>
              <a:rPr lang="en-US" dirty="0"/>
              <a:t>, and it’s also proportional to </a:t>
            </a:r>
            <a:r>
              <a:rPr lang="en-US" b="1" dirty="0"/>
              <a:t>frequency</a:t>
            </a:r>
            <a:r>
              <a:rPr lang="en-US" dirty="0"/>
              <a:t>. Mathematically, we often write this as </a:t>
            </a:r>
            <a:r>
              <a:rPr lang="en-US" b="1" dirty="0"/>
              <a:t>alpha of f equals alpha-naught times f to the power of b</a:t>
            </a:r>
            <a:r>
              <a:rPr lang="en-US" dirty="0"/>
              <a:t>.</a:t>
            </a:r>
          </a:p>
          <a:p>
            <a:endParaRPr lang="en-US" dirty="0"/>
          </a:p>
          <a:p>
            <a:r>
              <a:rPr lang="en-US" dirty="0"/>
              <a:t>For diagnostic ultrasound, the value of </a:t>
            </a:r>
            <a:r>
              <a:rPr lang="en-US" b="1" dirty="0"/>
              <a:t>b</a:t>
            </a:r>
            <a:r>
              <a:rPr lang="en-US" dirty="0"/>
              <a:t> is about </a:t>
            </a:r>
            <a:r>
              <a:rPr lang="en-US" b="1" dirty="0"/>
              <a:t>one</a:t>
            </a:r>
            <a:r>
              <a:rPr lang="en-US" dirty="0"/>
              <a:t>, which means the relationship is almost </a:t>
            </a:r>
            <a:r>
              <a:rPr lang="en-US" b="1" dirty="0"/>
              <a:t>linear</a:t>
            </a:r>
            <a:r>
              <a:rPr lang="en-US" dirty="0"/>
              <a:t>. In other words, as the frequency increases, attenuation increases </a:t>
            </a:r>
            <a:r>
              <a:rPr lang="en-US" b="1" dirty="0"/>
              <a:t>linearly</a:t>
            </a:r>
            <a:r>
              <a:rPr lang="en-US" dirty="0"/>
              <a:t>.</a:t>
            </a:r>
          </a:p>
          <a:p>
            <a:r>
              <a:rPr lang="en-US" dirty="0"/>
              <a:t>So, higher frequency means </a:t>
            </a:r>
            <a:r>
              <a:rPr lang="en-US" b="1" dirty="0"/>
              <a:t>stronger attenuation</a:t>
            </a:r>
            <a:r>
              <a:rPr lang="en-US" dirty="0"/>
              <a:t>. And that makes perfect sense physically. Think about it: when you vibrate molecules more frequently, they move back and forth faster. Faster motion means </a:t>
            </a:r>
            <a:r>
              <a:rPr lang="en-US" b="1" dirty="0"/>
              <a:t>more friction</a:t>
            </a:r>
            <a:r>
              <a:rPr lang="en-US" dirty="0"/>
              <a:t> inside the tissue, and that friction converts energy into heat. So, higher frequency means you lose energy faster — the wave </a:t>
            </a:r>
            <a:r>
              <a:rPr lang="en-US" b="1" dirty="0"/>
              <a:t>decays</a:t>
            </a:r>
            <a:r>
              <a:rPr lang="en-US" dirty="0"/>
              <a:t> in intensity and amplitude more quickly.</a:t>
            </a:r>
          </a:p>
          <a:p>
            <a:r>
              <a:rPr lang="en-US" dirty="0"/>
              <a:t>In simple terms: </a:t>
            </a:r>
            <a:r>
              <a:rPr lang="en-US" b="1" dirty="0"/>
              <a:t>higher frequency equals higher energy loss equals less penetration</a:t>
            </a:r>
            <a:r>
              <a:rPr lang="en-US" dirty="0"/>
              <a:t>.</a:t>
            </a:r>
          </a:p>
          <a:p>
            <a:endParaRPr lang="en-US" dirty="0"/>
          </a:p>
          <a:p>
            <a:r>
              <a:rPr lang="en-US" dirty="0"/>
              <a:t>Now, for different types of materials, the constant </a:t>
            </a:r>
            <a:r>
              <a:rPr lang="en-US" b="1" dirty="0"/>
              <a:t>α-naught</a:t>
            </a:r>
            <a:r>
              <a:rPr lang="en-US" dirty="0"/>
              <a:t> is different. If you look at the table on the slide, you’ll see that </a:t>
            </a:r>
            <a:r>
              <a:rPr lang="en-US" b="1" dirty="0"/>
              <a:t>fat</a:t>
            </a:r>
            <a:r>
              <a:rPr lang="en-US" dirty="0"/>
              <a:t> has a smaller α-naught value, while </a:t>
            </a:r>
            <a:r>
              <a:rPr lang="en-US" b="1" dirty="0"/>
              <a:t>liver</a:t>
            </a:r>
            <a:r>
              <a:rPr lang="en-US" dirty="0"/>
              <a:t> is a little higher. </a:t>
            </a:r>
            <a:r>
              <a:rPr lang="en-US" b="1" dirty="0"/>
              <a:t>Cardiac muscle</a:t>
            </a:r>
            <a:r>
              <a:rPr lang="en-US" dirty="0"/>
              <a:t> is higher still, and </a:t>
            </a:r>
            <a:r>
              <a:rPr lang="en-US" b="1" dirty="0"/>
              <a:t>bone</a:t>
            </a:r>
            <a:r>
              <a:rPr lang="en-US" dirty="0"/>
              <a:t> has a very large value — meaning sound doesn’t penetrate bone very well.</a:t>
            </a:r>
          </a:p>
          <a:p>
            <a:endParaRPr lang="en-US" dirty="0"/>
          </a:p>
          <a:p>
            <a:r>
              <a:rPr lang="en-US" dirty="0"/>
              <a:t>You can use these numbers to get a sense of how attenuation works in different tissues. For example, let’s take </a:t>
            </a:r>
            <a:r>
              <a:rPr lang="en-US" b="1" dirty="0"/>
              <a:t>fat at 5 megahertz</a:t>
            </a:r>
            <a:r>
              <a:rPr lang="en-US" dirty="0"/>
              <a:t>. You can calculate attenuation as </a:t>
            </a:r>
            <a:r>
              <a:rPr lang="en-US" b="1" dirty="0"/>
              <a:t>five megahertz times zero point six three decibels per centimeter per megahertz</a:t>
            </a:r>
            <a:r>
              <a:rPr lang="en-US" dirty="0"/>
              <a:t>, which equals about </a:t>
            </a:r>
            <a:r>
              <a:rPr lang="en-US" b="1" dirty="0"/>
              <a:t>three point one five decibels per centimeter</a:t>
            </a:r>
            <a:r>
              <a:rPr lang="en-US" dirty="0"/>
              <a:t>. After traveling four centimeters, that’s </a:t>
            </a:r>
            <a:r>
              <a:rPr lang="en-US" b="1" dirty="0"/>
              <a:t>twelve point six decibels</a:t>
            </a:r>
            <a:r>
              <a:rPr lang="en-US" dirty="0"/>
              <a:t> of attenuation. The </a:t>
            </a:r>
            <a:r>
              <a:rPr lang="en-US" b="1" dirty="0"/>
              <a:t>relative amplitude</a:t>
            </a:r>
            <a:r>
              <a:rPr lang="en-US" dirty="0"/>
              <a:t> of the wave becomes </a:t>
            </a:r>
            <a:r>
              <a:rPr lang="en-US" b="1" dirty="0"/>
              <a:t>ten to the power of negative twelve point six divided by twenty</a:t>
            </a:r>
            <a:r>
              <a:rPr lang="en-US" dirty="0"/>
              <a:t>, which is about </a:t>
            </a:r>
            <a:r>
              <a:rPr lang="en-US" b="1" dirty="0"/>
              <a:t>zero point two three four</a:t>
            </a:r>
            <a:r>
              <a:rPr lang="en-US" dirty="0"/>
              <a:t>.</a:t>
            </a:r>
          </a:p>
          <a:p>
            <a:endParaRPr lang="en-US" dirty="0"/>
          </a:p>
          <a:p>
            <a:r>
              <a:rPr lang="en-US" dirty="0"/>
              <a:t>So, as frequency increases, attenuation increases. That’s why in medical ultrasound we always have to make a trade-off: </a:t>
            </a:r>
            <a:r>
              <a:rPr lang="en-US" b="1" dirty="0"/>
              <a:t>high frequency gives you better resolution but less depth</a:t>
            </a:r>
            <a:r>
              <a:rPr lang="en-US" dirty="0"/>
              <a:t>, while </a:t>
            </a:r>
            <a:r>
              <a:rPr lang="en-US" b="1" dirty="0"/>
              <a:t>low frequency penetrates deeper but gives you lower resolution</a:t>
            </a:r>
            <a:r>
              <a:rPr lang="en-US" dirty="0"/>
              <a:t>.</a:t>
            </a:r>
          </a:p>
          <a:p>
            <a:r>
              <a:rPr lang="en-US" dirty="0"/>
              <a:t>The takeaway is simple and important: </a:t>
            </a:r>
            <a:r>
              <a:rPr lang="en-US" b="1" dirty="0"/>
              <a:t>higher frequency → larger attenuation coefficient → less penetration depth</a:t>
            </a:r>
            <a:r>
              <a:rPr lang="en-US" dirty="0"/>
              <a:t>.</a:t>
            </a:r>
          </a:p>
        </p:txBody>
      </p:sp>
      <p:sp>
        <p:nvSpPr>
          <p:cNvPr id="4" name="Slide Number Placeholder 3"/>
          <p:cNvSpPr>
            <a:spLocks noGrp="1"/>
          </p:cNvSpPr>
          <p:nvPr>
            <p:ph type="sldNum" sz="quarter" idx="5"/>
          </p:nvPr>
        </p:nvSpPr>
        <p:spPr/>
        <p:txBody>
          <a:bodyPr/>
          <a:lstStyle/>
          <a:p>
            <a:fld id="{16362E68-66C4-4B01-8D1F-712CF75BFD43}" type="slidenum">
              <a:rPr lang="en-US" smtClean="0"/>
              <a:t>23</a:t>
            </a:fld>
            <a:endParaRPr lang="en-US"/>
          </a:p>
        </p:txBody>
      </p:sp>
    </p:spTree>
    <p:extLst>
      <p:ext uri="{BB962C8B-B14F-4D97-AF65-F5344CB8AC3E}">
        <p14:creationId xmlns:p14="http://schemas.microsoft.com/office/powerpoint/2010/main" val="18505757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some </a:t>
            </a:r>
            <a:r>
              <a:rPr lang="en-US" b="1" dirty="0"/>
              <a:t>practical implications</a:t>
            </a:r>
            <a:r>
              <a:rPr lang="en-US" dirty="0"/>
              <a:t> of reflection coefficients — this is really an extension of what I already mentioned earlier.</a:t>
            </a:r>
          </a:p>
          <a:p>
            <a:r>
              <a:rPr lang="en-US" dirty="0"/>
              <a:t>You </a:t>
            </a:r>
            <a:r>
              <a:rPr lang="en-US" b="1" dirty="0"/>
              <a:t>cannot</a:t>
            </a:r>
            <a:r>
              <a:rPr lang="en-US" dirty="0"/>
              <a:t> penetrate ribs or air bubbles easily, because their </a:t>
            </a:r>
            <a:r>
              <a:rPr lang="en-US" b="1" dirty="0"/>
              <a:t>acoustic impedances</a:t>
            </a:r>
            <a:r>
              <a:rPr lang="en-US" dirty="0"/>
              <a:t> are very different from those of soft tissue. When there’s a large mismatch in impedance, most of the ultrasound energy is reflected, and very little gets through.</a:t>
            </a:r>
          </a:p>
          <a:p>
            <a:endParaRPr lang="en-US" dirty="0"/>
          </a:p>
          <a:p>
            <a:r>
              <a:rPr lang="en-US" dirty="0"/>
              <a:t>Also, if you try to do </a:t>
            </a:r>
            <a:r>
              <a:rPr lang="en-US" b="1" dirty="0"/>
              <a:t>brain imaging in vivo</a:t>
            </a:r>
            <a:r>
              <a:rPr lang="en-US" dirty="0"/>
              <a:t>, the </a:t>
            </a:r>
            <a:r>
              <a:rPr lang="en-US" b="1" dirty="0"/>
              <a:t>skull</a:t>
            </a:r>
            <a:r>
              <a:rPr lang="en-US" dirty="0"/>
              <a:t> will reflect almost all of the ultrasound. That’s why we don’t use ultrasound to image the brain the same way we use CT or MRI. The </a:t>
            </a:r>
            <a:r>
              <a:rPr lang="en-US" b="1" dirty="0"/>
              <a:t>bone–tissue boundary</a:t>
            </a:r>
            <a:r>
              <a:rPr lang="en-US" dirty="0"/>
              <a:t> is such a strong reflector that almost no energy gets inside.</a:t>
            </a:r>
          </a:p>
          <a:p>
            <a:r>
              <a:rPr lang="en-US" dirty="0"/>
              <a:t>Even inside the brain, </a:t>
            </a:r>
            <a:r>
              <a:rPr lang="en-US" b="1" dirty="0"/>
              <a:t>gray matter</a:t>
            </a:r>
            <a:r>
              <a:rPr lang="en-US" dirty="0"/>
              <a:t> and </a:t>
            </a:r>
            <a:r>
              <a:rPr lang="en-US" b="1" dirty="0"/>
              <a:t>white matter</a:t>
            </a:r>
            <a:r>
              <a:rPr lang="en-US" dirty="0"/>
              <a:t> are acoustically very uniform. In a uniform medium, the ultrasound wave passes straight through without much change — kind of like a transparent window. But that also means you don’t get contrast. It’s like when everyone in the class scores a perfect </a:t>
            </a:r>
            <a:r>
              <a:rPr lang="en-US" b="1" dirty="0"/>
              <a:t>100</a:t>
            </a:r>
            <a:r>
              <a:rPr lang="en-US" dirty="0"/>
              <a:t> — I can’t tell who is better, because everyone looks the same.</a:t>
            </a:r>
          </a:p>
          <a:p>
            <a:endParaRPr lang="en-US" dirty="0"/>
          </a:p>
          <a:p>
            <a:r>
              <a:rPr lang="en-US" dirty="0"/>
              <a:t>On the other extreme, if you have a strong mismatch — for example, at a </a:t>
            </a:r>
            <a:r>
              <a:rPr lang="en-US" b="1" dirty="0"/>
              <a:t>tissue–bone interface</a:t>
            </a:r>
            <a:r>
              <a:rPr lang="en-US" dirty="0"/>
              <a:t> — the ultrasound wave cannot penetrate at all. Everything is reflected. That’s like an exam where everyone scores </a:t>
            </a:r>
            <a:r>
              <a:rPr lang="en-US" b="1" dirty="0"/>
              <a:t>zero</a:t>
            </a:r>
            <a:r>
              <a:rPr lang="en-US" dirty="0"/>
              <a:t> — again, I can’t tell who’s better.</a:t>
            </a:r>
          </a:p>
          <a:p>
            <a:r>
              <a:rPr lang="en-US" dirty="0"/>
              <a:t>So, what we really need is a </a:t>
            </a:r>
            <a:r>
              <a:rPr lang="en-US" b="1" dirty="0"/>
              <a:t>good balance</a:t>
            </a:r>
            <a:r>
              <a:rPr lang="en-US" dirty="0"/>
              <a:t> — a </a:t>
            </a:r>
            <a:r>
              <a:rPr lang="en-US" b="1" dirty="0"/>
              <a:t>useful imaging window</a:t>
            </a:r>
            <a:r>
              <a:rPr lang="en-US" dirty="0"/>
              <a:t>. In practice, this means finding </a:t>
            </a:r>
            <a:r>
              <a:rPr lang="en-US" b="1" dirty="0"/>
              <a:t>acoustic windows</a:t>
            </a:r>
            <a:r>
              <a:rPr lang="en-US" dirty="0"/>
              <a:t> that allow sound to enter effectively. For instance, when imaging the heart, we position the probe around the ribs to find a small gap where the sound can pass through. We also make sure to use </a:t>
            </a:r>
            <a:r>
              <a:rPr lang="en-US" b="1" dirty="0"/>
              <a:t>ultrasound gel</a:t>
            </a:r>
            <a:r>
              <a:rPr lang="en-US" dirty="0"/>
              <a:t> between the transducer and the skin, because that gel helps </a:t>
            </a:r>
            <a:r>
              <a:rPr lang="en-US" b="1" dirty="0"/>
              <a:t>match the impedance</a:t>
            </a:r>
            <a:r>
              <a:rPr lang="en-US" dirty="0"/>
              <a:t> between the probe and the tissue. Without it, the air gap would cause almost total reflection, and no signal would enter the body.</a:t>
            </a:r>
          </a:p>
          <a:p>
            <a:endParaRPr lang="en-US" dirty="0"/>
          </a:p>
          <a:p>
            <a:r>
              <a:rPr lang="en-US" dirty="0"/>
              <a:t>So the key idea is this: </a:t>
            </a:r>
            <a:r>
              <a:rPr lang="en-US" b="1" dirty="0"/>
              <a:t>reflection depends on impedance mismatch</a:t>
            </a:r>
            <a:r>
              <a:rPr lang="en-US" dirty="0"/>
              <a:t>. If there’s too little mismatch, there’s no contrast — everything looks uniform. But if the mismatch is too large, nothing penetrates — you can’t see anything. The </a:t>
            </a:r>
            <a:r>
              <a:rPr lang="en-US" b="1" dirty="0"/>
              <a:t>useful imaging window</a:t>
            </a:r>
            <a:r>
              <a:rPr lang="en-US" dirty="0"/>
              <a:t> lies in between.</a:t>
            </a:r>
          </a:p>
          <a:p>
            <a:r>
              <a:rPr lang="en-US" dirty="0"/>
              <a:t>This is something I’ve mentioned before, and you can read through the bullet points on the slide to reinforce the idea. The goal is always the same: find the right </a:t>
            </a:r>
            <a:r>
              <a:rPr lang="en-US" b="1" dirty="0"/>
              <a:t>balance</a:t>
            </a:r>
            <a:r>
              <a:rPr lang="en-US" dirty="0"/>
              <a:t> between reflection and transmission to get good imaging quality.</a:t>
            </a:r>
          </a:p>
        </p:txBody>
      </p:sp>
      <p:sp>
        <p:nvSpPr>
          <p:cNvPr id="4" name="Slide Number Placeholder 3"/>
          <p:cNvSpPr>
            <a:spLocks noGrp="1"/>
          </p:cNvSpPr>
          <p:nvPr>
            <p:ph type="sldNum" sz="quarter" idx="5"/>
          </p:nvPr>
        </p:nvSpPr>
        <p:spPr/>
        <p:txBody>
          <a:bodyPr/>
          <a:lstStyle/>
          <a:p>
            <a:fld id="{16362E68-66C4-4B01-8D1F-712CF75BFD43}" type="slidenum">
              <a:rPr lang="en-US" smtClean="0"/>
              <a:t>24</a:t>
            </a:fld>
            <a:endParaRPr lang="en-US"/>
          </a:p>
        </p:txBody>
      </p:sp>
    </p:spTree>
    <p:extLst>
      <p:ext uri="{BB962C8B-B14F-4D97-AF65-F5344CB8AC3E}">
        <p14:creationId xmlns:p14="http://schemas.microsoft.com/office/powerpoint/2010/main" val="15349008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Alright, now let’s talk about something quite interesting — the </a:t>
            </a:r>
            <a:r>
              <a:rPr lang="en-US" b="1" dirty="0"/>
              <a:t>biological effects</a:t>
            </a:r>
            <a:r>
              <a:rPr lang="en-US" dirty="0"/>
              <a:t> of ultrasound. When we introduce ultrasound energy into the body, it can lead to </a:t>
            </a:r>
            <a:r>
              <a:rPr lang="en-US" b="1" dirty="0"/>
              <a:t>two kinds of effects</a:t>
            </a:r>
            <a:r>
              <a:rPr lang="en-US" dirty="0"/>
              <a:t>: </a:t>
            </a:r>
            <a:r>
              <a:rPr lang="en-US" b="1" dirty="0"/>
              <a:t>thermal effects</a:t>
            </a:r>
            <a:r>
              <a:rPr lang="en-US" dirty="0"/>
              <a:t> and </a:t>
            </a:r>
            <a:r>
              <a:rPr lang="en-US" b="1" dirty="0"/>
              <a:t>non-thermal effects</a:t>
            </a:r>
            <a:r>
              <a:rPr lang="en-US" dirty="0"/>
              <a:t>.</a:t>
            </a:r>
          </a:p>
          <a:p>
            <a:pPr algn="just"/>
            <a:endParaRPr lang="en-US" dirty="0"/>
          </a:p>
          <a:p>
            <a:pPr algn="just"/>
            <a:r>
              <a:rPr lang="en-US" dirty="0"/>
              <a:t>I’ve already mentioned the </a:t>
            </a:r>
            <a:r>
              <a:rPr lang="en-US" b="1" dirty="0"/>
              <a:t>thermal effects</a:t>
            </a:r>
            <a:r>
              <a:rPr lang="en-US" dirty="0"/>
              <a:t> earlier, but let’s quickly recall them. When ultrasound travels through tissue, part of its mechanical energy gets converted into </a:t>
            </a:r>
            <a:r>
              <a:rPr lang="en-US" b="1" dirty="0"/>
              <a:t>heat</a:t>
            </a:r>
            <a:r>
              <a:rPr lang="en-US" dirty="0"/>
              <a:t>. This heating can cause several physiological changes — for instance, it can </a:t>
            </a:r>
            <a:r>
              <a:rPr lang="en-US" b="1" dirty="0"/>
              <a:t>increase collagen tissue extensibility</a:t>
            </a:r>
            <a:r>
              <a:rPr lang="en-US" dirty="0"/>
              <a:t>, which makes soft tissues more flexible. It can also </a:t>
            </a:r>
            <a:r>
              <a:rPr lang="en-US" b="1" dirty="0"/>
              <a:t>increase blood flow</a:t>
            </a:r>
            <a:r>
              <a:rPr lang="en-US" dirty="0"/>
              <a:t>, which improves circulation and oxygen delivery. In addition, it can </a:t>
            </a:r>
            <a:r>
              <a:rPr lang="en-US" b="1" dirty="0"/>
              <a:t>increase nerve conduction velocity</a:t>
            </a:r>
            <a:r>
              <a:rPr lang="en-US" dirty="0"/>
              <a:t>, meaning that nerve impulses travel faster. This effect can also </a:t>
            </a:r>
            <a:r>
              <a:rPr lang="en-US" b="1" dirty="0"/>
              <a:t>raise the pain threshold</a:t>
            </a:r>
            <a:r>
              <a:rPr lang="en-US" dirty="0"/>
              <a:t>, allowing patients to tolerate more discomfort during therapy.</a:t>
            </a:r>
          </a:p>
          <a:p>
            <a:pPr algn="just"/>
            <a:r>
              <a:rPr lang="en-US" dirty="0"/>
              <a:t>Moreover, heating can </a:t>
            </a:r>
            <a:r>
              <a:rPr lang="en-US" b="1" dirty="0"/>
              <a:t>enhance enzymatic activity</a:t>
            </a:r>
            <a:r>
              <a:rPr lang="en-US" dirty="0"/>
              <a:t> — many enzymes in the body function more efficiently at slightly elevated temperatures. And finally, ultrasound heating can help </a:t>
            </a:r>
            <a:r>
              <a:rPr lang="en-US" b="1" dirty="0"/>
              <a:t>decrease muscle spasm</a:t>
            </a:r>
            <a:r>
              <a:rPr lang="en-US" dirty="0"/>
              <a:t>, relaxing the tissue and improving mobility.</a:t>
            </a:r>
          </a:p>
          <a:p>
            <a:pPr algn="just"/>
            <a:endParaRPr lang="en-US" dirty="0"/>
          </a:p>
          <a:p>
            <a:pPr algn="just"/>
            <a:r>
              <a:rPr lang="en-US" dirty="0"/>
              <a:t>Now, in addition to these thermal effects, ultrasound also causes </a:t>
            </a:r>
            <a:r>
              <a:rPr lang="en-US" b="1" dirty="0"/>
              <a:t>non-thermal effects</a:t>
            </a:r>
            <a:r>
              <a:rPr lang="en-US" dirty="0"/>
              <a:t>, and these are especially fascinating. Non-thermal effects are not caused by heating; instead, they result from </a:t>
            </a:r>
            <a:r>
              <a:rPr lang="en-US" b="1" dirty="0"/>
              <a:t>mechanical interaction</a:t>
            </a:r>
            <a:r>
              <a:rPr lang="en-US" dirty="0"/>
              <a:t> with the tissue — the actual pressure waves and oscillations in the medium.</a:t>
            </a:r>
          </a:p>
          <a:p>
            <a:pPr algn="just"/>
            <a:r>
              <a:rPr lang="en-US" dirty="0"/>
              <a:t>For example, ultrasound can </a:t>
            </a:r>
            <a:r>
              <a:rPr lang="en-US" b="1" dirty="0"/>
              <a:t>increase cell membrane permeability</a:t>
            </a:r>
            <a:r>
              <a:rPr lang="en-US" dirty="0"/>
              <a:t>, allowing molecules to move in and out of cells more easily. It can also </a:t>
            </a:r>
            <a:r>
              <a:rPr lang="en-US" b="1" dirty="0"/>
              <a:t>increase vascular permeability</a:t>
            </a:r>
            <a:r>
              <a:rPr lang="en-US" dirty="0"/>
              <a:t>, which means that blood vessels become slightly more “leaky,” allowing nutrients or drugs to diffuse through more effectively. Both of these effects are very useful in </a:t>
            </a:r>
            <a:r>
              <a:rPr lang="en-US" b="1" dirty="0"/>
              <a:t>therapeutic and drug delivery applications</a:t>
            </a:r>
            <a:r>
              <a:rPr lang="en-US" dirty="0"/>
              <a:t>.</a:t>
            </a:r>
          </a:p>
          <a:p>
            <a:pPr algn="just"/>
            <a:endParaRPr lang="en-US" dirty="0"/>
          </a:p>
          <a:p>
            <a:pPr algn="just"/>
            <a:r>
              <a:rPr lang="en-US" dirty="0"/>
              <a:t>Ultrasound can also </a:t>
            </a:r>
            <a:r>
              <a:rPr lang="en-US" b="1" dirty="0"/>
              <a:t>increase local blood flow</a:t>
            </a:r>
            <a:r>
              <a:rPr lang="en-US" dirty="0"/>
              <a:t> without significant heating, helping tissue repair and regeneration. It can assist in the </a:t>
            </a:r>
            <a:r>
              <a:rPr lang="en-US" b="1" dirty="0"/>
              <a:t>reduction of edema</a:t>
            </a:r>
            <a:r>
              <a:rPr lang="en-US" dirty="0"/>
              <a:t>, which is the accumulation of fluid in tissues, and that makes it very useful for treating inflammation or swelling.</a:t>
            </a:r>
          </a:p>
          <a:p>
            <a:pPr algn="just"/>
            <a:r>
              <a:rPr lang="en-US" dirty="0"/>
              <a:t>One of the most remarkable non-thermal effects is something called </a:t>
            </a:r>
            <a:r>
              <a:rPr lang="en-US" b="1" dirty="0"/>
              <a:t>cavitation</a:t>
            </a:r>
            <a:r>
              <a:rPr lang="en-US" dirty="0"/>
              <a:t>. Cavitation refers to the formation and oscillation of tiny bubbles — microscopic gas pockets — in the tissue fluid. At certain frequencies and intensities, these bubbles can oscillate and even collapse, releasing bursts of mechanical energy that can affect nearby cells or molecules.</a:t>
            </a:r>
          </a:p>
          <a:p>
            <a:pPr algn="just"/>
            <a:endParaRPr lang="en-US" dirty="0"/>
          </a:p>
          <a:p>
            <a:pPr algn="just"/>
            <a:r>
              <a:rPr lang="en-US" dirty="0"/>
              <a:t>As shown in the figure on this slide, you can see different frequency ranges where ultrasound is applied — from very low frequencies used in physiotherapy to higher frequencies used in imaging, Doppler studies, and even lithotripsy for breaking kidney stones. The likelihood of cavitation increases with </a:t>
            </a:r>
            <a:r>
              <a:rPr lang="en-US" b="1" dirty="0"/>
              <a:t>lower frequency</a:t>
            </a:r>
            <a:r>
              <a:rPr lang="en-US" dirty="0"/>
              <a:t> and </a:t>
            </a:r>
            <a:r>
              <a:rPr lang="en-US" b="1" dirty="0"/>
              <a:t>higher acoustic pressure</a:t>
            </a:r>
            <a:r>
              <a:rPr lang="en-US" dirty="0"/>
              <a:t>. However, for standard </a:t>
            </a:r>
            <a:r>
              <a:rPr lang="en-US" b="1" dirty="0"/>
              <a:t>medical diagnostic ultrasound</a:t>
            </a:r>
            <a:r>
              <a:rPr lang="en-US" dirty="0"/>
              <a:t>, which operates between about </a:t>
            </a:r>
            <a:r>
              <a:rPr lang="en-US" b="1" dirty="0"/>
              <a:t>3 and 20 megahertz</a:t>
            </a:r>
            <a:r>
              <a:rPr lang="en-US" dirty="0"/>
              <a:t>, cavitation is </a:t>
            </a:r>
            <a:r>
              <a:rPr lang="en-US" b="1" dirty="0"/>
              <a:t>highly unlikely</a:t>
            </a:r>
            <a:r>
              <a:rPr lang="en-US" dirty="0"/>
              <a:t>, so it’s very safe.</a:t>
            </a:r>
          </a:p>
          <a:p>
            <a:pPr algn="just"/>
            <a:r>
              <a:rPr lang="en-US" dirty="0"/>
              <a:t>Also notice the lower figure — it shows how ultrasound can enhance drug delivery. The red curve shows a </a:t>
            </a:r>
            <a:r>
              <a:rPr lang="en-US" b="1" dirty="0"/>
              <a:t>larger uptake of drug</a:t>
            </a:r>
            <a:r>
              <a:rPr lang="en-US" dirty="0"/>
              <a:t> when ultrasound is applied, compared to the blue curve, which shows little uptake without ultrasound. This demonstrates how ultrasound can </a:t>
            </a:r>
            <a:r>
              <a:rPr lang="en-US" b="1" dirty="0"/>
              <a:t>help drugs penetrate</a:t>
            </a:r>
            <a:r>
              <a:rPr lang="en-US" dirty="0"/>
              <a:t> biological barriers more effectively.</a:t>
            </a:r>
          </a:p>
          <a:p>
            <a:pPr algn="just"/>
            <a:endParaRPr lang="en-US" dirty="0"/>
          </a:p>
          <a:p>
            <a:pPr algn="just"/>
            <a:r>
              <a:rPr lang="en-US" dirty="0"/>
              <a:t>So, in summary, ultrasound has both </a:t>
            </a:r>
            <a:r>
              <a:rPr lang="en-US" b="1" dirty="0"/>
              <a:t>thermal and non-thermal effects</a:t>
            </a:r>
            <a:r>
              <a:rPr lang="en-US" dirty="0"/>
              <a:t>, and both can be used for different therapeutic and diagnostic purposes. The non-thermal effects, like increased permeability and cavitation, open up some exciting possibilities — such as </a:t>
            </a:r>
            <a:r>
              <a:rPr lang="en-US" b="1" dirty="0"/>
              <a:t>ultrasound-mediated drug delivery</a:t>
            </a:r>
            <a:r>
              <a:rPr lang="en-US" dirty="0"/>
              <a:t> and </a:t>
            </a:r>
            <a:r>
              <a:rPr lang="en-US" b="1" dirty="0"/>
              <a:t>neurological stimulation</a:t>
            </a:r>
            <a:r>
              <a:rPr lang="en-US" dirty="0"/>
              <a:t>. These are emerging areas of research and clinical application.</a:t>
            </a:r>
          </a:p>
        </p:txBody>
      </p:sp>
      <p:sp>
        <p:nvSpPr>
          <p:cNvPr id="4" name="Slide Number Placeholder 3"/>
          <p:cNvSpPr>
            <a:spLocks noGrp="1"/>
          </p:cNvSpPr>
          <p:nvPr>
            <p:ph type="sldNum" sz="quarter" idx="5"/>
          </p:nvPr>
        </p:nvSpPr>
        <p:spPr/>
        <p:txBody>
          <a:bodyPr/>
          <a:lstStyle/>
          <a:p>
            <a:fld id="{16362E68-66C4-4B01-8D1F-712CF75BFD43}" type="slidenum">
              <a:rPr lang="en-US" smtClean="0"/>
              <a:t>25</a:t>
            </a:fld>
            <a:endParaRPr lang="en-US"/>
          </a:p>
        </p:txBody>
      </p:sp>
    </p:spTree>
    <p:extLst>
      <p:ext uri="{BB962C8B-B14F-4D97-AF65-F5344CB8AC3E}">
        <p14:creationId xmlns:p14="http://schemas.microsoft.com/office/powerpoint/2010/main" val="1746961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Now, let’s shift gears a little bit. Up to this point, we’ve been focusing mainly on the </a:t>
            </a:r>
            <a:r>
              <a:rPr lang="en-US" b="1" dirty="0"/>
              <a:t>physics of ultrasound</a:t>
            </a:r>
            <a:r>
              <a:rPr lang="en-US" dirty="0"/>
              <a:t> — the </a:t>
            </a:r>
            <a:r>
              <a:rPr lang="en-US" b="1" dirty="0"/>
              <a:t>wave equation</a:t>
            </a:r>
            <a:r>
              <a:rPr lang="en-US" dirty="0"/>
              <a:t>, </a:t>
            </a:r>
            <a:r>
              <a:rPr lang="en-US" b="1" dirty="0"/>
              <a:t>acoustic impedance</a:t>
            </a:r>
            <a:r>
              <a:rPr lang="en-US" dirty="0"/>
              <a:t>, and </a:t>
            </a:r>
            <a:r>
              <a:rPr lang="en-US" b="1" dirty="0"/>
              <a:t>sound–tissue interactions</a:t>
            </a:r>
            <a:r>
              <a:rPr lang="en-US" dirty="0"/>
              <a:t>. We’ve covered how ultrasound propagates, how energy is absorbed or reflected, and how contrast is generated in imaging.</a:t>
            </a:r>
          </a:p>
          <a:p>
            <a:pPr algn="just"/>
            <a:r>
              <a:rPr lang="en-US" dirty="0"/>
              <a:t>But now, we’re moving into a different section — a more </a:t>
            </a:r>
            <a:r>
              <a:rPr lang="en-US" b="1" dirty="0"/>
              <a:t>engineering-oriented</a:t>
            </a:r>
            <a:r>
              <a:rPr lang="en-US" dirty="0"/>
              <a:t> discussion. These next few slides focus on the </a:t>
            </a:r>
            <a:r>
              <a:rPr lang="en-US" b="1" dirty="0"/>
              <a:t>ultrasound scanner</a:t>
            </a:r>
            <a:r>
              <a:rPr lang="en-US" dirty="0"/>
              <a:t>, or sometimes we call it the </a:t>
            </a:r>
            <a:r>
              <a:rPr lang="en-US" b="1" dirty="0"/>
              <a:t>ultrasound probe</a:t>
            </a:r>
            <a:r>
              <a:rPr lang="en-US" dirty="0"/>
              <a:t> or </a:t>
            </a:r>
            <a:r>
              <a:rPr lang="en-US" b="1" dirty="0"/>
              <a:t>transducer</a:t>
            </a:r>
            <a:r>
              <a:rPr lang="en-US" dirty="0"/>
              <a:t>. All these terms basically refer to the same device.</a:t>
            </a:r>
          </a:p>
          <a:p>
            <a:pPr algn="just"/>
            <a:endParaRPr lang="en-US" dirty="0"/>
          </a:p>
          <a:p>
            <a:pPr algn="just"/>
            <a:r>
              <a:rPr lang="en-US" dirty="0"/>
              <a:t>So, in this next part, we’ll first talk about the </a:t>
            </a:r>
            <a:r>
              <a:rPr lang="en-US" b="1" dirty="0"/>
              <a:t>single ultrasound unit</a:t>
            </a:r>
            <a:r>
              <a:rPr lang="en-US" dirty="0"/>
              <a:t>, and then how multiple such units are combined to form </a:t>
            </a:r>
            <a:r>
              <a:rPr lang="en-US" b="1" dirty="0"/>
              <a:t>arrays</a:t>
            </a:r>
            <a:r>
              <a:rPr lang="en-US" dirty="0"/>
              <a:t> — either linear arrays for one-dimensional scanning, or two-dimensional arrays for volumetric imaging. This is actually quite similar to how a </a:t>
            </a:r>
            <a:r>
              <a:rPr lang="en-US" b="1" dirty="0"/>
              <a:t>CT scanner</a:t>
            </a:r>
            <a:r>
              <a:rPr lang="en-US" dirty="0"/>
              <a:t> is organized — you have multiple detectors arranged in a specific pattern to collect information from different angles.</a:t>
            </a:r>
          </a:p>
          <a:p>
            <a:pPr algn="just"/>
            <a:endParaRPr lang="en-US" dirty="0"/>
          </a:p>
          <a:p>
            <a:pPr algn="just"/>
            <a:r>
              <a:rPr lang="en-US" dirty="0"/>
              <a:t>We’ll also talk about </a:t>
            </a:r>
            <a:r>
              <a:rPr lang="en-US" b="1" dirty="0"/>
              <a:t>image resolution</a:t>
            </a:r>
            <a:r>
              <a:rPr lang="en-US" dirty="0"/>
              <a:t>, </a:t>
            </a:r>
            <a:r>
              <a:rPr lang="en-US" b="1" dirty="0"/>
              <a:t>contrast</a:t>
            </a:r>
            <a:r>
              <a:rPr lang="en-US" dirty="0"/>
              <a:t>, and </a:t>
            </a:r>
            <a:r>
              <a:rPr lang="en-US" b="1" dirty="0"/>
              <a:t>microbubbles</a:t>
            </a:r>
            <a:r>
              <a:rPr lang="en-US" dirty="0"/>
              <a:t>, which are tiny gas-filled spheres used as </a:t>
            </a:r>
            <a:r>
              <a:rPr lang="en-US" b="1" dirty="0"/>
              <a:t>ultrasound contrast agents</a:t>
            </a:r>
            <a:r>
              <a:rPr lang="en-US" dirty="0"/>
              <a:t>. These help us visualize blood flow and enhance tissue contrast in medical imaging.</a:t>
            </a:r>
          </a:p>
          <a:p>
            <a:pPr algn="just"/>
            <a:endParaRPr lang="en-US" dirty="0"/>
          </a:p>
          <a:p>
            <a:pPr algn="just"/>
            <a:r>
              <a:rPr lang="en-US" dirty="0"/>
              <a:t>So again, just to summarize — the first part of this lecture covered the </a:t>
            </a:r>
            <a:r>
              <a:rPr lang="en-US" b="1" dirty="0"/>
              <a:t>physical foundations</a:t>
            </a:r>
            <a:r>
              <a:rPr lang="en-US" dirty="0"/>
              <a:t>, while this next part is all about the </a:t>
            </a:r>
            <a:r>
              <a:rPr lang="en-US" b="1" dirty="0"/>
              <a:t>engineering principles</a:t>
            </a:r>
            <a:r>
              <a:rPr lang="en-US" dirty="0"/>
              <a:t> of the </a:t>
            </a:r>
            <a:r>
              <a:rPr lang="en-US" b="1" dirty="0"/>
              <a:t>ultrasound scanner</a:t>
            </a:r>
            <a:r>
              <a:rPr lang="en-US" dirty="0"/>
              <a:t> itself: how it’s built, how it operates, and how it detects signals.</a:t>
            </a:r>
          </a:p>
        </p:txBody>
      </p:sp>
      <p:sp>
        <p:nvSpPr>
          <p:cNvPr id="4" name="Slide Number Placeholder 3"/>
          <p:cNvSpPr>
            <a:spLocks noGrp="1"/>
          </p:cNvSpPr>
          <p:nvPr>
            <p:ph type="sldNum" sz="quarter" idx="5"/>
          </p:nvPr>
        </p:nvSpPr>
        <p:spPr/>
        <p:txBody>
          <a:bodyPr/>
          <a:lstStyle/>
          <a:p>
            <a:fld id="{16362E68-66C4-4B01-8D1F-712CF75BFD43}" type="slidenum">
              <a:rPr lang="en-US" smtClean="0"/>
              <a:t>26</a:t>
            </a:fld>
            <a:endParaRPr lang="en-US"/>
          </a:p>
        </p:txBody>
      </p:sp>
    </p:spTree>
    <p:extLst>
      <p:ext uri="{BB962C8B-B14F-4D97-AF65-F5344CB8AC3E}">
        <p14:creationId xmlns:p14="http://schemas.microsoft.com/office/powerpoint/2010/main" val="25451965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So, how do we actually generate ultrasound waves?</a:t>
            </a:r>
          </a:p>
          <a:p>
            <a:pPr algn="just"/>
            <a:endParaRPr lang="en-US" dirty="0"/>
          </a:p>
          <a:p>
            <a:pPr algn="just"/>
            <a:r>
              <a:rPr lang="en-US" dirty="0"/>
              <a:t>Earlier, I mentioned that if you push and pull repeatedly — like stretching and compressing a spring, or vibrating a rope — you can generate waves. Those are good heuristic examples to understand the idea. But for medical ultrasound, we need something that can vibrate </a:t>
            </a:r>
            <a:r>
              <a:rPr lang="en-US" b="1" dirty="0"/>
              <a:t>millions of times per second</a:t>
            </a:r>
            <a:r>
              <a:rPr lang="en-US" dirty="0"/>
              <a:t> — far beyond what we can do by hand. So, we use a physical mechanism called the </a:t>
            </a:r>
            <a:r>
              <a:rPr lang="en-US" b="1" dirty="0"/>
              <a:t>piezoelectric effect</a:t>
            </a:r>
            <a:r>
              <a:rPr lang="en-US" dirty="0"/>
              <a:t>.</a:t>
            </a:r>
          </a:p>
          <a:p>
            <a:pPr algn="just"/>
            <a:endParaRPr lang="en-US" dirty="0"/>
          </a:p>
          <a:p>
            <a:pPr algn="just"/>
            <a:r>
              <a:rPr lang="en-US" dirty="0"/>
              <a:t>The </a:t>
            </a:r>
            <a:r>
              <a:rPr lang="en-US" b="1" dirty="0"/>
              <a:t>piezoelectric effect</a:t>
            </a:r>
            <a:r>
              <a:rPr lang="en-US" dirty="0"/>
              <a:t> is truly fundamental to ultrasound imaging — it’s the </a:t>
            </a:r>
            <a:r>
              <a:rPr lang="en-US" b="1" dirty="0"/>
              <a:t>enabling technology</a:t>
            </a:r>
            <a:r>
              <a:rPr lang="en-US" dirty="0"/>
              <a:t> behind both the generation and detection of ultrasound waves. In fact, this phenomenon was so important that it earned recognition at the </a:t>
            </a:r>
            <a:r>
              <a:rPr lang="en-US" b="1" dirty="0"/>
              <a:t>Nobel Prize level</a:t>
            </a:r>
            <a:r>
              <a:rPr lang="en-US" dirty="0"/>
              <a:t>.</a:t>
            </a:r>
          </a:p>
          <a:p>
            <a:pPr algn="just"/>
            <a:r>
              <a:rPr lang="en-US" dirty="0"/>
              <a:t>Now, the piezoelectric effect works in </a:t>
            </a:r>
            <a:r>
              <a:rPr lang="en-US" b="1" dirty="0"/>
              <a:t>two directions</a:t>
            </a:r>
            <a:r>
              <a:rPr lang="en-US" dirty="0"/>
              <a:t>, which we call the </a:t>
            </a:r>
            <a:r>
              <a:rPr lang="en-US" b="1" dirty="0"/>
              <a:t>direct effect</a:t>
            </a:r>
            <a:r>
              <a:rPr lang="en-US" dirty="0"/>
              <a:t> and the </a:t>
            </a:r>
            <a:r>
              <a:rPr lang="en-US" b="1" dirty="0"/>
              <a:t>reverse effect</a:t>
            </a:r>
            <a:r>
              <a:rPr lang="en-US" dirty="0"/>
              <a:t>.</a:t>
            </a:r>
          </a:p>
          <a:p>
            <a:pPr algn="just"/>
            <a:r>
              <a:rPr lang="en-US" dirty="0"/>
              <a:t>Let’s start with the </a:t>
            </a:r>
            <a:r>
              <a:rPr lang="en-US" b="1" dirty="0"/>
              <a:t>direct effect</a:t>
            </a:r>
            <a:r>
              <a:rPr lang="en-US" dirty="0"/>
              <a:t>. When sound vibrations — that is, pressure waves — hit a </a:t>
            </a:r>
            <a:r>
              <a:rPr lang="en-US" b="1" dirty="0"/>
              <a:t>piezoelectric crystal</a:t>
            </a:r>
            <a:r>
              <a:rPr lang="en-US" dirty="0"/>
              <a:t>, the alternating pressure causes the crystal to </a:t>
            </a:r>
            <a:r>
              <a:rPr lang="en-US" b="1" dirty="0"/>
              <a:t>deform</a:t>
            </a:r>
            <a:r>
              <a:rPr lang="en-US" dirty="0"/>
              <a:t> mechanically. As the pressure oscillates from positive to negative, the crystal expands and contracts slightly. This mechanical deformation generates an </a:t>
            </a:r>
            <a:r>
              <a:rPr lang="en-US" b="1" dirty="0"/>
              <a:t>electrical potential</a:t>
            </a:r>
            <a:r>
              <a:rPr lang="en-US" dirty="0"/>
              <a:t> across its surfaces. In other words, mechanical energy — the sound vibration — is converted into </a:t>
            </a:r>
            <a:r>
              <a:rPr lang="en-US" b="1" dirty="0"/>
              <a:t>electrical energy</a:t>
            </a:r>
            <a:r>
              <a:rPr lang="en-US" dirty="0"/>
              <a:t>. This is how the ultrasound </a:t>
            </a:r>
            <a:r>
              <a:rPr lang="en-US" b="1" dirty="0"/>
              <a:t>echo signal</a:t>
            </a:r>
            <a:r>
              <a:rPr lang="en-US" dirty="0"/>
              <a:t> is detected by the transducer and turned into an electrical signal for processing.</a:t>
            </a:r>
          </a:p>
          <a:p>
            <a:pPr algn="just"/>
            <a:endParaRPr lang="en-US" dirty="0"/>
          </a:p>
          <a:p>
            <a:pPr algn="just"/>
            <a:r>
              <a:rPr lang="en-US" dirty="0"/>
              <a:t>Now, the </a:t>
            </a:r>
            <a:r>
              <a:rPr lang="en-US" b="1" dirty="0"/>
              <a:t>reverse effect</a:t>
            </a:r>
            <a:r>
              <a:rPr lang="en-US" dirty="0"/>
              <a:t> works the other way around. When we apply a </a:t>
            </a:r>
            <a:r>
              <a:rPr lang="en-US" b="1" dirty="0"/>
              <a:t>voltage</a:t>
            </a:r>
            <a:r>
              <a:rPr lang="en-US" dirty="0"/>
              <a:t> across the piezoelectric crystal, it causes the crystal to </a:t>
            </a:r>
            <a:r>
              <a:rPr lang="en-US" b="1" dirty="0"/>
              <a:t>deform</a:t>
            </a:r>
            <a:r>
              <a:rPr lang="en-US" dirty="0"/>
              <a:t> — to change shape. When the voltage alternates — positive, then negative, then positive again — the crystal vibrates back and forth. If that electrical signal has a frequency in the </a:t>
            </a:r>
            <a:r>
              <a:rPr lang="en-US" b="1" dirty="0"/>
              <a:t>ultrasound range</a:t>
            </a:r>
            <a:r>
              <a:rPr lang="en-US" dirty="0"/>
              <a:t>, those vibrations produce </a:t>
            </a:r>
            <a:r>
              <a:rPr lang="en-US" b="1" dirty="0"/>
              <a:t>ultrasound waves</a:t>
            </a:r>
            <a:r>
              <a:rPr lang="en-US" dirty="0"/>
              <a:t> that propagate into the surrounding medium.</a:t>
            </a:r>
          </a:p>
          <a:p>
            <a:pPr algn="just"/>
            <a:r>
              <a:rPr lang="en-US" dirty="0"/>
              <a:t>So you can see that the same piezoelectric element can do both jobs — it can </a:t>
            </a:r>
            <a:r>
              <a:rPr lang="en-US" b="1" dirty="0"/>
              <a:t>generate</a:t>
            </a:r>
            <a:r>
              <a:rPr lang="en-US" dirty="0"/>
              <a:t> ultrasound waves and also </a:t>
            </a:r>
            <a:r>
              <a:rPr lang="en-US" b="1" dirty="0"/>
              <a:t>detect</a:t>
            </a:r>
            <a:r>
              <a:rPr lang="en-US" dirty="0"/>
              <a:t> the returning echoes.</a:t>
            </a:r>
          </a:p>
          <a:p>
            <a:pPr algn="just"/>
            <a:r>
              <a:rPr lang="en-US" dirty="0"/>
              <a:t>Here’s how it all fits together: when you send a sinusoidal electrical signal to the crystal, it vibrates and emits an ultrasound wave that travels into the body. The wave reflects from tissue boundaries and returns to the transducer. Those returning pressure waves deform the crystal again, and the deformation creates an electrical signal that can be measured.</a:t>
            </a:r>
          </a:p>
          <a:p>
            <a:pPr algn="just"/>
            <a:endParaRPr lang="en-US" dirty="0"/>
          </a:p>
          <a:p>
            <a:pPr algn="just"/>
            <a:r>
              <a:rPr lang="en-US" dirty="0"/>
              <a:t>That’s why we call it a </a:t>
            </a:r>
            <a:r>
              <a:rPr lang="en-US" b="1" dirty="0"/>
              <a:t>two-way transduction process</a:t>
            </a:r>
            <a:r>
              <a:rPr lang="en-US" dirty="0"/>
              <a:t> — it goes from electrical energy to mechanical energy when we transmit, and back from mechanical to electrical energy when we receive.</a:t>
            </a:r>
          </a:p>
          <a:p>
            <a:pPr algn="just"/>
            <a:r>
              <a:rPr lang="en-US" dirty="0"/>
              <a:t>This process — the </a:t>
            </a:r>
            <a:r>
              <a:rPr lang="en-US" b="1" dirty="0"/>
              <a:t>piezoelectric effect</a:t>
            </a:r>
            <a:r>
              <a:rPr lang="en-US" dirty="0"/>
              <a:t> — is the heart of every ultrasound transducer. It allows the probe to both </a:t>
            </a:r>
            <a:r>
              <a:rPr lang="en-US" b="1" dirty="0"/>
              <a:t>send and receive sound waves</a:t>
            </a:r>
            <a:r>
              <a:rPr lang="en-US" dirty="0"/>
              <a:t>, enabling us to form detailed medical images.</a:t>
            </a:r>
          </a:p>
          <a:p>
            <a:pPr algn="just"/>
            <a:endParaRPr lang="en-US" dirty="0"/>
          </a:p>
          <a:p>
            <a:pPr algn="just"/>
            <a:r>
              <a:rPr lang="en-US" dirty="0"/>
              <a:t>So, when you see the term “piezoelectric ceramics” or “piezoelectric crystals,” just remember: that’s what’s inside every ultrasound probe, converting electrical energy to sound and sound back to electrical energy, millions of times every second.</a:t>
            </a:r>
          </a:p>
          <a:p>
            <a:pPr algn="just"/>
            <a:r>
              <a:rPr lang="en-US" dirty="0"/>
              <a:t>And that’s the essence of how ultrasound imaging becomes possible.</a:t>
            </a:r>
          </a:p>
        </p:txBody>
      </p:sp>
      <p:sp>
        <p:nvSpPr>
          <p:cNvPr id="4" name="Slide Number Placeholder 3"/>
          <p:cNvSpPr>
            <a:spLocks noGrp="1"/>
          </p:cNvSpPr>
          <p:nvPr>
            <p:ph type="sldNum" sz="quarter" idx="5"/>
          </p:nvPr>
        </p:nvSpPr>
        <p:spPr/>
        <p:txBody>
          <a:bodyPr/>
          <a:lstStyle/>
          <a:p>
            <a:fld id="{16362E68-66C4-4B01-8D1F-712CF75BFD43}" type="slidenum">
              <a:rPr lang="en-US" smtClean="0"/>
              <a:t>27</a:t>
            </a:fld>
            <a:endParaRPr lang="en-US"/>
          </a:p>
        </p:txBody>
      </p:sp>
    </p:spTree>
    <p:extLst>
      <p:ext uri="{BB962C8B-B14F-4D97-AF65-F5344CB8AC3E}">
        <p14:creationId xmlns:p14="http://schemas.microsoft.com/office/powerpoint/2010/main" val="29475653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You might wonder, </a:t>
            </a:r>
            <a:r>
              <a:rPr lang="en-US" i="1" dirty="0"/>
              <a:t>why</a:t>
            </a:r>
            <a:r>
              <a:rPr lang="en-US" dirty="0"/>
              <a:t> does the piezoelectric effect actually happen? What’s going on inside the material that allows it to generate electricity when we apply pressure?</a:t>
            </a:r>
            <a:br>
              <a:rPr lang="en-US" dirty="0"/>
            </a:br>
            <a:r>
              <a:rPr lang="en-US" dirty="0"/>
              <a:t>This little cartoon, or infographic, explains it beautifully.</a:t>
            </a:r>
          </a:p>
          <a:p>
            <a:pPr algn="just"/>
            <a:endParaRPr lang="en-US" dirty="0"/>
          </a:p>
          <a:p>
            <a:pPr algn="just"/>
            <a:r>
              <a:rPr lang="en-US" dirty="0"/>
              <a:t>Imagine you have a </a:t>
            </a:r>
            <a:r>
              <a:rPr lang="en-US" b="1" dirty="0"/>
              <a:t>crystal structure</a:t>
            </a:r>
            <a:r>
              <a:rPr lang="en-US" dirty="0"/>
              <a:t>, such as </a:t>
            </a:r>
            <a:r>
              <a:rPr lang="en-US" b="1" dirty="0"/>
              <a:t>quartz</a:t>
            </a:r>
            <a:r>
              <a:rPr lang="en-US" dirty="0"/>
              <a:t>, that is in perfect static balance — both mechanically and electrically. In its </a:t>
            </a:r>
            <a:r>
              <a:rPr lang="en-US" b="1" dirty="0"/>
              <a:t>no-stress</a:t>
            </a:r>
            <a:r>
              <a:rPr lang="en-US" dirty="0"/>
              <a:t> state, the positive and negative charges are arranged symmetrically. The positive charges — usually from the </a:t>
            </a:r>
            <a:r>
              <a:rPr lang="en-US" b="1" dirty="0"/>
              <a:t>silicon atoms</a:t>
            </a:r>
            <a:r>
              <a:rPr lang="en-US" dirty="0"/>
              <a:t> — and the negative charges — from the </a:t>
            </a:r>
            <a:r>
              <a:rPr lang="en-US" b="1" dirty="0"/>
              <a:t>oxygen atoms</a:t>
            </a:r>
            <a:r>
              <a:rPr lang="en-US" dirty="0"/>
              <a:t> — balance one another out, so the overall crystal is </a:t>
            </a:r>
            <a:r>
              <a:rPr lang="en-US" b="1" dirty="0"/>
              <a:t>electrically neutral</a:t>
            </a:r>
            <a:r>
              <a:rPr lang="en-US" dirty="0"/>
              <a:t>. There is no net polarization, no voltage across the surfaces.</a:t>
            </a:r>
          </a:p>
          <a:p>
            <a:pPr algn="just"/>
            <a:endParaRPr lang="en-US" dirty="0"/>
          </a:p>
          <a:p>
            <a:pPr algn="just"/>
            <a:r>
              <a:rPr lang="en-US" dirty="0"/>
              <a:t>Now, let’s apply a </a:t>
            </a:r>
            <a:r>
              <a:rPr lang="en-US" b="1" dirty="0"/>
              <a:t>horizontal tension</a:t>
            </a:r>
            <a:r>
              <a:rPr lang="en-US" dirty="0"/>
              <a:t> — we’re stretching the crystal, pulling its sides apart. The crystal is stable but elastic, so it </a:t>
            </a:r>
            <a:r>
              <a:rPr lang="en-US" b="1" dirty="0"/>
              <a:t>deforms slightly</a:t>
            </a:r>
            <a:r>
              <a:rPr lang="en-US" dirty="0"/>
              <a:t>. When that happens, the </a:t>
            </a:r>
            <a:r>
              <a:rPr lang="en-US" b="1" dirty="0"/>
              <a:t>charge centers shift</a:t>
            </a:r>
            <a:r>
              <a:rPr lang="en-US" dirty="0"/>
              <a:t> — the positive charges move upward, and the negative charges move downward. That means the </a:t>
            </a:r>
            <a:r>
              <a:rPr lang="en-US" b="1" dirty="0"/>
              <a:t>top surface becomes slightly positive</a:t>
            </a:r>
            <a:r>
              <a:rPr lang="en-US" dirty="0"/>
              <a:t>, and the </a:t>
            </a:r>
            <a:r>
              <a:rPr lang="en-US" b="1" dirty="0"/>
              <a:t>bottom surface becomes slightly negative</a:t>
            </a:r>
            <a:r>
              <a:rPr lang="en-US" dirty="0"/>
              <a:t>. In other words, the mechanical strain has produced an </a:t>
            </a:r>
            <a:r>
              <a:rPr lang="en-US" b="1" dirty="0"/>
              <a:t>electrical potential difference</a:t>
            </a:r>
            <a:r>
              <a:rPr lang="en-US" dirty="0"/>
              <a:t> between the two surfaces.</a:t>
            </a:r>
          </a:p>
          <a:p>
            <a:pPr algn="just"/>
            <a:r>
              <a:rPr lang="en-US" dirty="0"/>
              <a:t>Now imagine the opposite — a </a:t>
            </a:r>
            <a:r>
              <a:rPr lang="en-US" b="1" dirty="0"/>
              <a:t>compression</a:t>
            </a:r>
            <a:r>
              <a:rPr lang="en-US" dirty="0"/>
              <a:t> instead of tension. When we compress the crystal, we push those atoms closer together, but in the opposite direction. The negative charges are forced upward, and the positive charges are pushed downward. Now the </a:t>
            </a:r>
            <a:r>
              <a:rPr lang="en-US" b="1" dirty="0"/>
              <a:t>top surface becomes negative</a:t>
            </a:r>
            <a:r>
              <a:rPr lang="en-US" dirty="0"/>
              <a:t>, and the </a:t>
            </a:r>
            <a:r>
              <a:rPr lang="en-US" b="1" dirty="0"/>
              <a:t>bottom surface becomes positive</a:t>
            </a:r>
            <a:r>
              <a:rPr lang="en-US" dirty="0"/>
              <a:t>.</a:t>
            </a:r>
          </a:p>
          <a:p>
            <a:pPr algn="just"/>
            <a:endParaRPr lang="en-US" dirty="0"/>
          </a:p>
          <a:p>
            <a:pPr algn="just"/>
            <a:r>
              <a:rPr lang="en-US" dirty="0"/>
              <a:t>This alternation between tension and compression causes </a:t>
            </a:r>
            <a:r>
              <a:rPr lang="en-US" b="1" dirty="0"/>
              <a:t>repeated charge separation</a:t>
            </a:r>
            <a:r>
              <a:rPr lang="en-US" dirty="0"/>
              <a:t>, which is what generates an </a:t>
            </a:r>
            <a:r>
              <a:rPr lang="en-US" b="1" dirty="0"/>
              <a:t>alternating voltage</a:t>
            </a:r>
            <a:r>
              <a:rPr lang="en-US" dirty="0"/>
              <a:t> when the material is vibrated continuously.</a:t>
            </a:r>
          </a:p>
          <a:p>
            <a:pPr algn="just"/>
            <a:endParaRPr lang="en-US" dirty="0"/>
          </a:p>
          <a:p>
            <a:pPr algn="just"/>
            <a:r>
              <a:rPr lang="en-US" dirty="0"/>
              <a:t>So what you see in this diagram — the shift of positive and negative charge centers — is the fundamental reason behind the </a:t>
            </a:r>
            <a:r>
              <a:rPr lang="en-US" b="1" dirty="0"/>
              <a:t>piezoelectric effect</a:t>
            </a:r>
            <a:r>
              <a:rPr lang="en-US" dirty="0"/>
              <a:t>. Mechanical deformation creates </a:t>
            </a:r>
            <a:r>
              <a:rPr lang="en-US" b="1" dirty="0"/>
              <a:t>electrical polarization</a:t>
            </a:r>
            <a:r>
              <a:rPr lang="en-US" dirty="0"/>
              <a:t>, and electrical excitation can, in turn, create </a:t>
            </a:r>
            <a:r>
              <a:rPr lang="en-US" b="1" dirty="0"/>
              <a:t>mechanical motion</a:t>
            </a:r>
            <a:r>
              <a:rPr lang="en-US" dirty="0"/>
              <a:t>.</a:t>
            </a:r>
          </a:p>
          <a:p>
            <a:pPr algn="just"/>
            <a:r>
              <a:rPr lang="en-US" dirty="0"/>
              <a:t>This is the microscopic picture that explains how piezoelectric crystals act as </a:t>
            </a:r>
            <a:r>
              <a:rPr lang="en-US" b="1" dirty="0"/>
              <a:t>transducers</a:t>
            </a:r>
            <a:r>
              <a:rPr lang="en-US" dirty="0"/>
              <a:t>, converting mechanical vibration into electrical energy and back again. It’s this static-electric imbalance, produced by strain, that forms the very foundation of ultrasound imaging.</a:t>
            </a:r>
          </a:p>
        </p:txBody>
      </p:sp>
      <p:sp>
        <p:nvSpPr>
          <p:cNvPr id="4" name="Slide Number Placeholder 3"/>
          <p:cNvSpPr>
            <a:spLocks noGrp="1"/>
          </p:cNvSpPr>
          <p:nvPr>
            <p:ph type="sldNum" sz="quarter" idx="5"/>
          </p:nvPr>
        </p:nvSpPr>
        <p:spPr/>
        <p:txBody>
          <a:bodyPr/>
          <a:lstStyle/>
          <a:p>
            <a:fld id="{16362E68-66C4-4B01-8D1F-712CF75BFD43}" type="slidenum">
              <a:rPr lang="en-US" smtClean="0"/>
              <a:t>28</a:t>
            </a:fld>
            <a:endParaRPr lang="en-US"/>
          </a:p>
        </p:txBody>
      </p:sp>
    </p:spTree>
    <p:extLst>
      <p:ext uri="{BB962C8B-B14F-4D97-AF65-F5344CB8AC3E}">
        <p14:creationId xmlns:p14="http://schemas.microsoft.com/office/powerpoint/2010/main" val="7226922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Now, let’s take a look at the </a:t>
            </a:r>
            <a:r>
              <a:rPr lang="en-US" b="1" dirty="0"/>
              <a:t>single-crystal transducer</a:t>
            </a:r>
            <a:r>
              <a:rPr lang="en-US" dirty="0"/>
              <a:t>, which is one of the simplest yet most important components in ultrasound systems.</a:t>
            </a:r>
          </a:p>
          <a:p>
            <a:pPr algn="just"/>
            <a:r>
              <a:rPr lang="en-US" dirty="0"/>
              <a:t>If you look at the diagram from your textbook, you can see all the key parts clearly labeled. At the heart of the transducer is the </a:t>
            </a:r>
            <a:r>
              <a:rPr lang="en-US" b="1" dirty="0"/>
              <a:t>piezoelectric crystal</a:t>
            </a:r>
            <a:r>
              <a:rPr lang="en-US" dirty="0"/>
              <a:t>, the active element that generates and receives ultrasound waves. On one side, there is a </a:t>
            </a:r>
            <a:r>
              <a:rPr lang="en-US" b="1" dirty="0"/>
              <a:t>matching layer</a:t>
            </a:r>
            <a:r>
              <a:rPr lang="en-US" dirty="0"/>
              <a:t>, which I mentioned earlier — it’s used to match the acoustic impedance of the crystal to that of the tissue. Without this layer, much of the energy would be reflected at the interface, and very little sound would enter the body.</a:t>
            </a:r>
          </a:p>
          <a:p>
            <a:pPr algn="just"/>
            <a:endParaRPr lang="en-US" dirty="0"/>
          </a:p>
          <a:p>
            <a:pPr algn="just"/>
            <a:r>
              <a:rPr lang="en-US" dirty="0"/>
              <a:t>Behind the crystal, you’ll see a </a:t>
            </a:r>
            <a:r>
              <a:rPr lang="en-US" b="1" dirty="0"/>
              <a:t>damping material</a:t>
            </a:r>
            <a:r>
              <a:rPr lang="en-US" dirty="0"/>
              <a:t>. This is essential because it </a:t>
            </a:r>
            <a:r>
              <a:rPr lang="en-US" b="1" dirty="0"/>
              <a:t>absorbs unwanted echoes</a:t>
            </a:r>
            <a:r>
              <a:rPr lang="en-US" dirty="0"/>
              <a:t> and stops the crystal from ringing after each pulse. The damping material ensures that the emitted pulse is short and well-defined, giving us better axial resolution in the image.</a:t>
            </a:r>
          </a:p>
          <a:p>
            <a:pPr algn="just"/>
            <a:endParaRPr lang="en-US" dirty="0"/>
          </a:p>
          <a:p>
            <a:pPr algn="just"/>
            <a:r>
              <a:rPr lang="en-US" dirty="0"/>
              <a:t>Surrounding everything, there’s an </a:t>
            </a:r>
            <a:r>
              <a:rPr lang="en-US" b="1" dirty="0"/>
              <a:t>acoustic insulator</a:t>
            </a:r>
            <a:r>
              <a:rPr lang="en-US" dirty="0"/>
              <a:t> or backing, which directs the ultrasound wave </a:t>
            </a:r>
            <a:r>
              <a:rPr lang="en-US" b="1" dirty="0"/>
              <a:t>forward</a:t>
            </a:r>
            <a:r>
              <a:rPr lang="en-US" dirty="0"/>
              <a:t> into the tissue rather than allowing it to leak backward into the housing. There’s also a </a:t>
            </a:r>
            <a:r>
              <a:rPr lang="en-US" b="1" dirty="0"/>
              <a:t>conducting wire</a:t>
            </a:r>
            <a:r>
              <a:rPr lang="en-US" dirty="0"/>
              <a:t>, or contact lead, which connects to the electrical circuitry, allowing us to apply voltage across the crystal and receive electrical signals from it.</a:t>
            </a:r>
          </a:p>
          <a:p>
            <a:pPr algn="just"/>
            <a:r>
              <a:rPr lang="en-US" dirty="0"/>
              <a:t>All of these components — the crystal, the matching layer, the damping material, and the insulator — are enclosed in a </a:t>
            </a:r>
            <a:r>
              <a:rPr lang="en-US" b="1" dirty="0"/>
              <a:t>metal or plastic housing</a:t>
            </a:r>
            <a:r>
              <a:rPr lang="en-US" dirty="0"/>
              <a:t>, often with an ergonomic handle. Together they form what we call a </a:t>
            </a:r>
            <a:r>
              <a:rPr lang="en-US" b="1" dirty="0"/>
              <a:t>single-element transducer</a:t>
            </a:r>
            <a:r>
              <a:rPr lang="en-US" dirty="0"/>
              <a:t>.</a:t>
            </a:r>
          </a:p>
          <a:p>
            <a:pPr algn="l"/>
            <a:r>
              <a:rPr lang="en-US" dirty="0"/>
              <a:t>Mathematically, this crystal has a </a:t>
            </a:r>
            <a:r>
              <a:rPr lang="en-US" b="1" dirty="0"/>
              <a:t>natural resonant frequency</a:t>
            </a:r>
            <a:r>
              <a:rPr lang="en-US" dirty="0"/>
              <a:t>, denoted as </a:t>
            </a:r>
            <a:r>
              <a:rPr lang="en-US" i="1" dirty="0"/>
              <a:t>f-zero</a:t>
            </a:r>
            <a:r>
              <a:rPr lang="en-US" dirty="0"/>
              <a:t>, given by the formula </a:t>
            </a:r>
            <a:r>
              <a:rPr lang="en-US" i="1" dirty="0"/>
              <a:t>f-zero equals the speed of sound in the crystal divided by twice its thickness.</a:t>
            </a:r>
            <a:br>
              <a:rPr lang="en-US" dirty="0"/>
            </a:br>
            <a:r>
              <a:rPr lang="en-US" dirty="0"/>
              <a:t>In other words,</a:t>
            </a:r>
            <a:br>
              <a:rPr lang="en-US" dirty="0"/>
            </a:br>
            <a:r>
              <a:rPr lang="en-US" i="1" dirty="0"/>
              <a:t>F-Zero equals c-crystal over 2 d.</a:t>
            </a:r>
          </a:p>
          <a:p>
            <a:pPr algn="just"/>
            <a:endParaRPr lang="en-US" dirty="0"/>
          </a:p>
          <a:p>
            <a:pPr algn="just"/>
            <a:r>
              <a:rPr lang="en-US" dirty="0"/>
              <a:t>So, the frequency of the ultrasound wave is determined by how fast sound travels in the crystal and how thick the crystal is. A thinner crystal produces higher frequency sound, while a thicker one produces lower frequency sound.</a:t>
            </a:r>
          </a:p>
          <a:p>
            <a:pPr algn="just"/>
            <a:endParaRPr lang="en-US" dirty="0"/>
          </a:p>
          <a:p>
            <a:pPr algn="just"/>
            <a:r>
              <a:rPr lang="en-US" dirty="0"/>
              <a:t>This simple relationship between frequency, sound speed, and crystal thickness is fundamental to designing ultrasound probes for different applications. High-frequency probes, which give better resolution, use very thin crystals, while low-frequency probes, which penetrate deeper, use thicker ones.</a:t>
            </a:r>
          </a:p>
          <a:p>
            <a:pPr algn="just"/>
            <a:r>
              <a:rPr lang="en-US" dirty="0"/>
              <a:t>So, this diagram gives you the complete picture — from physical design to mathematical principle — of a single-crystal transducer.</a:t>
            </a:r>
          </a:p>
        </p:txBody>
      </p:sp>
      <p:sp>
        <p:nvSpPr>
          <p:cNvPr id="4" name="Slide Number Placeholder 3"/>
          <p:cNvSpPr>
            <a:spLocks noGrp="1"/>
          </p:cNvSpPr>
          <p:nvPr>
            <p:ph type="sldNum" sz="quarter" idx="5"/>
          </p:nvPr>
        </p:nvSpPr>
        <p:spPr/>
        <p:txBody>
          <a:bodyPr/>
          <a:lstStyle/>
          <a:p>
            <a:fld id="{16362E68-66C4-4B01-8D1F-712CF75BFD43}" type="slidenum">
              <a:rPr lang="en-US" smtClean="0"/>
              <a:t>29</a:t>
            </a:fld>
            <a:endParaRPr lang="en-US"/>
          </a:p>
        </p:txBody>
      </p:sp>
    </p:spTree>
    <p:extLst>
      <p:ext uri="{BB962C8B-B14F-4D97-AF65-F5344CB8AC3E}">
        <p14:creationId xmlns:p14="http://schemas.microsoft.com/office/powerpoint/2010/main" val="14117051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In this lecture, our main focus is on the </a:t>
            </a:r>
            <a:r>
              <a:rPr lang="en-US" b="1" dirty="0"/>
              <a:t>physical principles</a:t>
            </a:r>
            <a:r>
              <a:rPr lang="en-US" dirty="0"/>
              <a:t> of ultrasound. We’ll start by understanding what an ultrasound wave really is — how it’s generated, how it travels through biological tissue, and how it interacts with different types of materials inside the body. These are the </a:t>
            </a:r>
            <a:r>
              <a:rPr lang="en-US" i="1" dirty="0"/>
              <a:t>physical foundations</a:t>
            </a:r>
            <a:r>
              <a:rPr lang="en-US" dirty="0"/>
              <a:t> of ultrasound imaging.</a:t>
            </a:r>
          </a:p>
          <a:p>
            <a:pPr algn="just"/>
            <a:endParaRPr lang="en-US" dirty="0"/>
          </a:p>
          <a:p>
            <a:pPr algn="just"/>
            <a:r>
              <a:rPr lang="en-US" dirty="0"/>
              <a:t>Then, we’ll shift to the </a:t>
            </a:r>
            <a:r>
              <a:rPr lang="en-US" b="1" dirty="0"/>
              <a:t>engineering aspects</a:t>
            </a:r>
            <a:r>
              <a:rPr lang="en-US" dirty="0"/>
              <a:t> — how we actually generate and detect these waves using an ultrasound </a:t>
            </a:r>
            <a:r>
              <a:rPr lang="en-US" b="1" dirty="0"/>
              <a:t>transducer</a:t>
            </a:r>
            <a:r>
              <a:rPr lang="en-US" dirty="0"/>
              <a:t>. You’ll hear me mention the term “transducer” a lot today. The word </a:t>
            </a:r>
            <a:r>
              <a:rPr lang="en-US" i="1" dirty="0"/>
              <a:t>transduction</a:t>
            </a:r>
            <a:r>
              <a:rPr lang="en-US" dirty="0"/>
              <a:t> means converting one form of energy into another. In our case, the transducer converts </a:t>
            </a:r>
            <a:r>
              <a:rPr lang="en-US" b="1" dirty="0"/>
              <a:t>electrical energy</a:t>
            </a:r>
            <a:r>
              <a:rPr lang="en-US" dirty="0"/>
              <a:t> into </a:t>
            </a:r>
            <a:r>
              <a:rPr lang="en-US" b="1" dirty="0"/>
              <a:t>mechanical vibration</a:t>
            </a:r>
            <a:r>
              <a:rPr lang="en-US" dirty="0"/>
              <a:t> to generate the ultrasound wave. When the reflected wave comes back, the same device converts the </a:t>
            </a:r>
            <a:r>
              <a:rPr lang="en-US" b="1" dirty="0"/>
              <a:t>mechanical vibration</a:t>
            </a:r>
            <a:r>
              <a:rPr lang="en-US" dirty="0"/>
              <a:t> back into </a:t>
            </a:r>
            <a:r>
              <a:rPr lang="en-US" b="1" dirty="0"/>
              <a:t>electrical signals</a:t>
            </a:r>
            <a:r>
              <a:rPr lang="en-US" dirty="0"/>
              <a:t>. So it’s a two-way process — we transmit and receive using the same component.</a:t>
            </a:r>
          </a:p>
          <a:p>
            <a:pPr algn="just"/>
            <a:endParaRPr lang="en-US" dirty="0"/>
          </a:p>
          <a:p>
            <a:pPr algn="just"/>
            <a:r>
              <a:rPr lang="en-US" dirty="0"/>
              <a:t>We’ll look at both </a:t>
            </a:r>
            <a:r>
              <a:rPr lang="en-US" b="1" dirty="0"/>
              <a:t>single-unit</a:t>
            </a:r>
            <a:r>
              <a:rPr lang="en-US" dirty="0"/>
              <a:t> and </a:t>
            </a:r>
            <a:r>
              <a:rPr lang="en-US" b="1" dirty="0"/>
              <a:t>array-based</a:t>
            </a:r>
            <a:r>
              <a:rPr lang="en-US" dirty="0"/>
              <a:t> transducers, and we’ll talk about different types of </a:t>
            </a:r>
            <a:r>
              <a:rPr lang="en-US" b="1" dirty="0"/>
              <a:t>resolution</a:t>
            </a:r>
            <a:r>
              <a:rPr lang="en-US" dirty="0"/>
              <a:t> specific to ultrasound — </a:t>
            </a:r>
            <a:r>
              <a:rPr lang="en-US" i="1" dirty="0"/>
              <a:t>axial resolution</a:t>
            </a:r>
            <a:r>
              <a:rPr lang="en-US" dirty="0"/>
              <a:t>, </a:t>
            </a:r>
            <a:r>
              <a:rPr lang="en-US" i="1" dirty="0"/>
              <a:t>lateral resolution</a:t>
            </a:r>
            <a:r>
              <a:rPr lang="en-US" dirty="0"/>
              <a:t>, and </a:t>
            </a:r>
            <a:r>
              <a:rPr lang="en-US" i="1" dirty="0"/>
              <a:t>spatial resolution</a:t>
            </a:r>
            <a:r>
              <a:rPr lang="en-US" dirty="0"/>
              <a:t>. Each of these determines how finely we can distinguish structures in an image.</a:t>
            </a:r>
          </a:p>
          <a:p>
            <a:pPr algn="just"/>
            <a:endParaRPr lang="en-US" dirty="0"/>
          </a:p>
          <a:p>
            <a:pPr algn="just"/>
            <a:r>
              <a:rPr lang="en-US" dirty="0"/>
              <a:t>We’ll also talk about </a:t>
            </a:r>
            <a:r>
              <a:rPr lang="en-US" b="1" dirty="0"/>
              <a:t>imaging contrast</a:t>
            </a:r>
            <a:r>
              <a:rPr lang="en-US" dirty="0"/>
              <a:t>, which is very important for ultrasound. You’ll learn about </a:t>
            </a:r>
            <a:r>
              <a:rPr lang="en-US" i="1" dirty="0"/>
              <a:t>natural contrast</a:t>
            </a:r>
            <a:r>
              <a:rPr lang="en-US" dirty="0"/>
              <a:t>, as well as how we can </a:t>
            </a:r>
            <a:r>
              <a:rPr lang="en-US" b="1" dirty="0"/>
              <a:t>enhance contrast</a:t>
            </a:r>
            <a:r>
              <a:rPr lang="en-US" dirty="0"/>
              <a:t> using </a:t>
            </a:r>
            <a:r>
              <a:rPr lang="en-US" i="1" dirty="0"/>
              <a:t>microbubbles</a:t>
            </a:r>
            <a:r>
              <a:rPr lang="en-US" dirty="0"/>
              <a:t>. Microbubbles are a very clever and modern idea — tiny gas bubbles injected into the bloodstream to improve visibility in ultrasound. They’re not discussed much in your textbook, but I’ll expand on them to give you a sense of current developments in ultrasound imaging.</a:t>
            </a:r>
          </a:p>
          <a:p>
            <a:pPr algn="just"/>
            <a:endParaRPr lang="en-US" dirty="0"/>
          </a:p>
          <a:p>
            <a:pPr algn="just"/>
            <a:r>
              <a:rPr lang="en-US" dirty="0"/>
              <a:t>So this is our outline for today. And as always, for every imaging modality we study, pay close attention to the </a:t>
            </a:r>
            <a:r>
              <a:rPr lang="en-US" b="1" dirty="0"/>
              <a:t>outline</a:t>
            </a:r>
            <a:r>
              <a:rPr lang="en-US" dirty="0"/>
              <a:t> — it tells you exactly what to focus on. Try to understand each of these key ideas clearly — the wave, the transducer, the resolution, and the contrast — because together, they form the foundation for everything that follows in ultrasound imaging.</a:t>
            </a:r>
          </a:p>
        </p:txBody>
      </p:sp>
      <p:sp>
        <p:nvSpPr>
          <p:cNvPr id="4" name="Slide Number Placeholder 3"/>
          <p:cNvSpPr>
            <a:spLocks noGrp="1"/>
          </p:cNvSpPr>
          <p:nvPr>
            <p:ph type="sldNum" sz="quarter" idx="5"/>
          </p:nvPr>
        </p:nvSpPr>
        <p:spPr/>
        <p:txBody>
          <a:bodyPr/>
          <a:lstStyle/>
          <a:p>
            <a:fld id="{16362E68-66C4-4B01-8D1F-712CF75BFD43}" type="slidenum">
              <a:rPr lang="en-US" smtClean="0"/>
              <a:t>3</a:t>
            </a:fld>
            <a:endParaRPr lang="en-US"/>
          </a:p>
        </p:txBody>
      </p:sp>
    </p:spTree>
    <p:extLst>
      <p:ext uri="{BB962C8B-B14F-4D97-AF65-F5344CB8AC3E}">
        <p14:creationId xmlns:p14="http://schemas.microsoft.com/office/powerpoint/2010/main" val="42214630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Now, once you put that single-crystal transducer inside a handheld housing, you get what we commonly call a </a:t>
            </a:r>
            <a:r>
              <a:rPr lang="en-US" b="1" dirty="0"/>
              <a:t>probe</a:t>
            </a:r>
            <a:r>
              <a:rPr lang="en-US" dirty="0"/>
              <a:t> — or a </a:t>
            </a:r>
            <a:r>
              <a:rPr lang="en-US" b="1" dirty="0"/>
              <a:t>transducer head</a:t>
            </a:r>
            <a:r>
              <a:rPr lang="en-US" dirty="0"/>
              <a:t>.</a:t>
            </a:r>
          </a:p>
          <a:p>
            <a:pPr algn="just"/>
            <a:r>
              <a:rPr lang="en-US" dirty="0"/>
              <a:t>You simply place this probe on top of the area you want to examine — it could be the </a:t>
            </a:r>
            <a:r>
              <a:rPr lang="en-US" b="1" dirty="0"/>
              <a:t>chest</a:t>
            </a:r>
            <a:r>
              <a:rPr lang="en-US" dirty="0"/>
              <a:t>, the </a:t>
            </a:r>
            <a:r>
              <a:rPr lang="en-US" b="1" dirty="0"/>
              <a:t>abdomen</a:t>
            </a:r>
            <a:r>
              <a:rPr lang="en-US" dirty="0"/>
              <a:t>, the </a:t>
            </a:r>
            <a:r>
              <a:rPr lang="en-US" b="1" dirty="0"/>
              <a:t>breast</a:t>
            </a:r>
            <a:r>
              <a:rPr lang="en-US" dirty="0"/>
              <a:t>, an </a:t>
            </a:r>
            <a:r>
              <a:rPr lang="en-US" b="1" dirty="0"/>
              <a:t>arm</a:t>
            </a:r>
            <a:r>
              <a:rPr lang="en-US" dirty="0"/>
              <a:t>, or any other part of the body — depending on what you are imaging. These probes are used for a variety of diagnostic and therapeutic purposes.</a:t>
            </a:r>
          </a:p>
          <a:p>
            <a:pPr algn="just"/>
            <a:endParaRPr lang="en-US" dirty="0"/>
          </a:p>
          <a:p>
            <a:pPr algn="just"/>
            <a:r>
              <a:rPr lang="en-US" dirty="0"/>
              <a:t>On this slide, you can see several examples of </a:t>
            </a:r>
            <a:r>
              <a:rPr lang="en-US" b="1" dirty="0"/>
              <a:t>commercial ultrasound probes</a:t>
            </a:r>
            <a:r>
              <a:rPr lang="en-US" dirty="0"/>
              <a:t>. Each one is designed for a different purpose — some are curved for abdominal imaging, some are linear for vascular or musculoskeletal scans, and others are very small for intracavitary or ophthalmic use.</a:t>
            </a:r>
          </a:p>
          <a:p>
            <a:pPr algn="just"/>
            <a:endParaRPr lang="en-US" dirty="0"/>
          </a:p>
          <a:p>
            <a:pPr algn="just"/>
            <a:r>
              <a:rPr lang="en-US" dirty="0"/>
              <a:t>Now, I’d like to share a more </a:t>
            </a:r>
            <a:r>
              <a:rPr lang="en-US" b="1" dirty="0"/>
              <a:t>forward-looking idea</a:t>
            </a:r>
            <a:r>
              <a:rPr lang="en-US" dirty="0"/>
              <a:t> — something I’ve been thinking about for quite a while. I believe that in the </a:t>
            </a:r>
            <a:r>
              <a:rPr lang="en-US" b="1" dirty="0"/>
              <a:t>future</a:t>
            </a:r>
            <a:r>
              <a:rPr lang="en-US" dirty="0"/>
              <a:t>, our everyday devices — maybe even the </a:t>
            </a:r>
            <a:r>
              <a:rPr lang="en-US" b="1" dirty="0"/>
              <a:t>iPhone</a:t>
            </a:r>
            <a:r>
              <a:rPr lang="en-US" dirty="0"/>
              <a:t> — could incorporate this kind of </a:t>
            </a:r>
            <a:r>
              <a:rPr lang="en-US" b="1" dirty="0"/>
              <a:t>piezoelectric technology</a:t>
            </a:r>
            <a:r>
              <a:rPr lang="en-US" dirty="0"/>
              <a:t> directly into the screen.</a:t>
            </a:r>
          </a:p>
          <a:p>
            <a:pPr algn="just"/>
            <a:endParaRPr lang="en-US" dirty="0"/>
          </a:p>
          <a:p>
            <a:pPr algn="just"/>
            <a:r>
              <a:rPr lang="en-US" dirty="0"/>
              <a:t>Just imagine that the phone’s surface could act as a </a:t>
            </a:r>
            <a:r>
              <a:rPr lang="en-US" b="1" dirty="0"/>
              <a:t>two-dimensional acoustic transducer array</a:t>
            </a:r>
            <a:r>
              <a:rPr lang="en-US" dirty="0"/>
              <a:t>. Each tiny pixel on the screen could both </a:t>
            </a:r>
            <a:r>
              <a:rPr lang="en-US" b="1" dirty="0"/>
              <a:t>generate</a:t>
            </a:r>
            <a:r>
              <a:rPr lang="en-US" dirty="0"/>
              <a:t> and </a:t>
            </a:r>
            <a:r>
              <a:rPr lang="en-US" b="1" dirty="0"/>
              <a:t>receive</a:t>
            </a:r>
            <a:r>
              <a:rPr lang="en-US" dirty="0"/>
              <a:t> ultrasound signals. That means you could, in principle, perform a quick body scan right at home — maybe before going to bed.</a:t>
            </a:r>
          </a:p>
          <a:p>
            <a:pPr algn="just"/>
            <a:r>
              <a:rPr lang="en-US" dirty="0"/>
              <a:t>You could place the phone on your skin, and the device would automatically send out ultrasound waves, collect the echoes, and the </a:t>
            </a:r>
            <a:r>
              <a:rPr lang="en-US" b="1" dirty="0"/>
              <a:t>AI software</a:t>
            </a:r>
            <a:r>
              <a:rPr lang="en-US" dirty="0"/>
              <a:t> inside would analyze the data for you. It might tell you, “Everything looks fine,” or “You may want to check this area further.” It could even show you which parts of the body were already scanned and which ones weren’t.</a:t>
            </a:r>
          </a:p>
          <a:p>
            <a:pPr algn="just"/>
            <a:endParaRPr lang="en-US" dirty="0"/>
          </a:p>
          <a:p>
            <a:pPr algn="just"/>
            <a:r>
              <a:rPr lang="en-US" dirty="0"/>
              <a:t>By combining </a:t>
            </a:r>
            <a:r>
              <a:rPr lang="en-US" b="1" dirty="0"/>
              <a:t>piezoelectric technology</a:t>
            </a:r>
            <a:r>
              <a:rPr lang="en-US" dirty="0"/>
              <a:t>, </a:t>
            </a:r>
            <a:r>
              <a:rPr lang="en-US" b="1" dirty="0"/>
              <a:t>machine learning</a:t>
            </a:r>
            <a:r>
              <a:rPr lang="en-US" dirty="0"/>
              <a:t>, and </a:t>
            </a:r>
            <a:r>
              <a:rPr lang="en-US" b="1" dirty="0"/>
              <a:t>digital signal processing</a:t>
            </a:r>
            <a:r>
              <a:rPr lang="en-US" dirty="0"/>
              <a:t>, we could one day make </a:t>
            </a:r>
            <a:r>
              <a:rPr lang="en-US" b="1" dirty="0"/>
              <a:t>personal, professional-level imaging</a:t>
            </a:r>
            <a:r>
              <a:rPr lang="en-US" dirty="0"/>
              <a:t> accessible to everyone — right from their own phone.</a:t>
            </a:r>
          </a:p>
          <a:p>
            <a:pPr algn="just"/>
            <a:endParaRPr lang="en-US" dirty="0"/>
          </a:p>
          <a:p>
            <a:pPr algn="just"/>
            <a:r>
              <a:rPr lang="en-US" dirty="0"/>
              <a:t>This might sound futuristic, but remember — all great innovations start as ideas. And this one could truly revolutionize preventive healthcare by bringing ultrasound diagnostics into the hands of ordinary people.</a:t>
            </a:r>
          </a:p>
        </p:txBody>
      </p:sp>
      <p:sp>
        <p:nvSpPr>
          <p:cNvPr id="4" name="Slide Number Placeholder 3"/>
          <p:cNvSpPr>
            <a:spLocks noGrp="1"/>
          </p:cNvSpPr>
          <p:nvPr>
            <p:ph type="sldNum" sz="quarter" idx="5"/>
          </p:nvPr>
        </p:nvSpPr>
        <p:spPr/>
        <p:txBody>
          <a:bodyPr/>
          <a:lstStyle/>
          <a:p>
            <a:fld id="{16362E68-66C4-4B01-8D1F-712CF75BFD43}" type="slidenum">
              <a:rPr lang="en-US" smtClean="0"/>
              <a:t>30</a:t>
            </a:fld>
            <a:endParaRPr lang="en-US"/>
          </a:p>
        </p:txBody>
      </p:sp>
    </p:spTree>
    <p:extLst>
      <p:ext uri="{BB962C8B-B14F-4D97-AF65-F5344CB8AC3E}">
        <p14:creationId xmlns:p14="http://schemas.microsoft.com/office/powerpoint/2010/main" val="30343678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So now let’s imagine what the </a:t>
            </a:r>
            <a:r>
              <a:rPr lang="en-US" b="1" dirty="0"/>
              <a:t>damping effect</a:t>
            </a:r>
            <a:r>
              <a:rPr lang="en-US" dirty="0"/>
              <a:t> really means — and more importantly, why we need it in ultrasound imaging.</a:t>
            </a:r>
          </a:p>
          <a:p>
            <a:pPr algn="just"/>
            <a:endParaRPr lang="en-US" dirty="0"/>
          </a:p>
          <a:p>
            <a:pPr algn="just"/>
            <a:r>
              <a:rPr lang="en-US" dirty="0"/>
              <a:t>Think about how an ultrasound pulse is sent into the body. Most of the time, ultrasound imaging doesn’t use a continuous wave; instead, it operates in what we call a </a:t>
            </a:r>
            <a:r>
              <a:rPr lang="en-US" b="1" dirty="0"/>
              <a:t>pulsed mode</a:t>
            </a:r>
            <a:r>
              <a:rPr lang="en-US" dirty="0"/>
              <a:t>. You send out a pulse, it travels into the body, reflects from different tissue layers, and then comes back to the transducer as an echo. This pulsed approach is extremely useful because it allows us to measure both </a:t>
            </a:r>
            <a:r>
              <a:rPr lang="en-US" b="1" dirty="0"/>
              <a:t>depth</a:t>
            </a:r>
            <a:r>
              <a:rPr lang="en-US" dirty="0"/>
              <a:t> and </a:t>
            </a:r>
            <a:r>
              <a:rPr lang="en-US" b="1" dirty="0"/>
              <a:t>velocity</a:t>
            </a:r>
            <a:r>
              <a:rPr lang="en-US" dirty="0"/>
              <a:t> — that is, how deep a structure is and how fast it’s moving.</a:t>
            </a:r>
          </a:p>
          <a:p>
            <a:pPr algn="just"/>
            <a:endParaRPr lang="en-US" dirty="0"/>
          </a:p>
          <a:p>
            <a:pPr algn="just"/>
            <a:r>
              <a:rPr lang="en-US" dirty="0"/>
              <a:t>Now, let’s say you apply a short electrical signal to the piezoelectric crystal — it vibrates for a moment and produces a burst of ultrasound waves. Then, you stop the input signal. Ideally, the crystal should also stop vibrating immediately, just like striking a bell and having it stop ringing right away. But in reality, if there’s </a:t>
            </a:r>
            <a:r>
              <a:rPr lang="en-US" b="1" dirty="0"/>
              <a:t>no damping</a:t>
            </a:r>
            <a:r>
              <a:rPr lang="en-US" dirty="0"/>
              <a:t>, the crystal keeps vibrating for quite a while after the excitation stops, almost like a </a:t>
            </a:r>
            <a:r>
              <a:rPr lang="en-US" b="1" dirty="0"/>
              <a:t>bouncing ball</a:t>
            </a:r>
            <a:r>
              <a:rPr lang="en-US" dirty="0"/>
              <a:t> that never settles down.</a:t>
            </a:r>
          </a:p>
          <a:p>
            <a:pPr algn="just"/>
            <a:endParaRPr lang="en-US" dirty="0"/>
          </a:p>
          <a:p>
            <a:pPr algn="just"/>
            <a:r>
              <a:rPr lang="en-US" dirty="0"/>
              <a:t>If there’s no damping — no internal friction — the ball keeps bouncing up and down forever. That’s exactly what would happen to your transducer: it would continue ringing, creating a long, drawn-out pulse. But we don’t want that, because a long pulse means poor resolution — the returning echoes overlap and you lose clarity.</a:t>
            </a:r>
          </a:p>
          <a:p>
            <a:pPr algn="just"/>
            <a:r>
              <a:rPr lang="en-US" dirty="0"/>
              <a:t>Now, if the transducer is placed in a medium with some friction — like air or fluid — those vibrations die out faster. The amplitude drops quickly, and you get a much shorter pulse. This reduction in vibration amplitude is called </a:t>
            </a:r>
            <a:r>
              <a:rPr lang="en-US" b="1" dirty="0"/>
              <a:t>damping</a:t>
            </a:r>
            <a:r>
              <a:rPr lang="en-US" dirty="0"/>
              <a:t>.</a:t>
            </a:r>
          </a:p>
          <a:p>
            <a:pPr algn="just"/>
            <a:endParaRPr lang="en-US" dirty="0"/>
          </a:p>
          <a:p>
            <a:pPr algn="just"/>
            <a:r>
              <a:rPr lang="en-US" dirty="0"/>
              <a:t>So, when we apply a </a:t>
            </a:r>
            <a:r>
              <a:rPr lang="en-US" b="1" dirty="0"/>
              <a:t>damping material</a:t>
            </a:r>
            <a:r>
              <a:rPr lang="en-US" dirty="0"/>
              <a:t> behind the crystal, it acts like friction for the vibrating transducer. It absorbs the leftover energy, preventing it from ringing too long. In the </a:t>
            </a:r>
            <a:r>
              <a:rPr lang="en-US" b="1" dirty="0"/>
              <a:t>time domain</a:t>
            </a:r>
            <a:r>
              <a:rPr lang="en-US" dirty="0"/>
              <a:t>, that means the vibration decays faster, giving us a short, clean pulse. In the </a:t>
            </a:r>
            <a:r>
              <a:rPr lang="en-US" b="1" dirty="0"/>
              <a:t>frequency domain</a:t>
            </a:r>
            <a:r>
              <a:rPr lang="en-US" dirty="0"/>
              <a:t>, the pulse now covers a </a:t>
            </a:r>
            <a:r>
              <a:rPr lang="en-US" b="1" dirty="0"/>
              <a:t>wider range of frequencies</a:t>
            </a:r>
            <a:r>
              <a:rPr lang="en-US" dirty="0"/>
              <a:t> — in other words, a broader bandwidth with a lower amplitude peak.</a:t>
            </a:r>
          </a:p>
          <a:p>
            <a:pPr algn="just"/>
            <a:endParaRPr lang="en-US" dirty="0"/>
          </a:p>
          <a:p>
            <a:pPr algn="just"/>
            <a:r>
              <a:rPr lang="en-US" dirty="0"/>
              <a:t>Without damping, you have a </a:t>
            </a:r>
            <a:r>
              <a:rPr lang="en-US" b="1" dirty="0"/>
              <a:t>narrow and tall frequency spectrum</a:t>
            </a:r>
            <a:r>
              <a:rPr lang="en-US" dirty="0"/>
              <a:t> — that’s a very sharp resonance around the central frequency. With damping, the spectrum is </a:t>
            </a:r>
            <a:r>
              <a:rPr lang="en-US" b="1" dirty="0"/>
              <a:t>broader and flatter</a:t>
            </a:r>
            <a:r>
              <a:rPr lang="en-US" dirty="0"/>
              <a:t> — the amplitude is smaller, but the bandwidth is much wider, which is exactly what we want for imaging.</a:t>
            </a:r>
          </a:p>
          <a:p>
            <a:pPr algn="just"/>
            <a:r>
              <a:rPr lang="en-US" dirty="0"/>
              <a:t>We define this relationship using something called the </a:t>
            </a:r>
            <a:r>
              <a:rPr lang="en-US" b="1" dirty="0"/>
              <a:t>Q factor</a:t>
            </a:r>
            <a:r>
              <a:rPr lang="en-US" dirty="0"/>
              <a:t>, or the </a:t>
            </a:r>
            <a:r>
              <a:rPr lang="en-US" b="1" dirty="0"/>
              <a:t>quality factor</a:t>
            </a:r>
            <a:r>
              <a:rPr lang="en-US" dirty="0"/>
              <a:t>. Mathematically, </a:t>
            </a:r>
            <a:r>
              <a:rPr lang="en-US" b="1" dirty="0"/>
              <a:t>Q equals two pi times the central frequency divided by the bandwidth</a:t>
            </a:r>
            <a:r>
              <a:rPr lang="en-US" dirty="0"/>
              <a:t>. So, Q equals 2πf₀ divided by BW.</a:t>
            </a:r>
          </a:p>
          <a:p>
            <a:pPr algn="just"/>
            <a:endParaRPr lang="en-US" dirty="0"/>
          </a:p>
          <a:p>
            <a:pPr algn="just"/>
            <a:r>
              <a:rPr lang="en-US" dirty="0"/>
              <a:t>A high-Q system means low damping — long vibration, narrow frequency range. A low-Q system means strong damping — short vibration, wide frequency range.</a:t>
            </a:r>
          </a:p>
          <a:p>
            <a:pPr algn="just"/>
            <a:r>
              <a:rPr lang="en-US" dirty="0"/>
              <a:t>For diagnostic ultrasound, we actually prefer </a:t>
            </a:r>
            <a:r>
              <a:rPr lang="en-US" b="1" dirty="0"/>
              <a:t>low-Q systems</a:t>
            </a:r>
            <a:r>
              <a:rPr lang="en-US" dirty="0"/>
              <a:t> because we want short pulses and broad bandwidths. Typically, the Q factor is around </a:t>
            </a:r>
            <a:r>
              <a:rPr lang="en-US" b="1" dirty="0"/>
              <a:t>1 or 2</a:t>
            </a:r>
            <a:r>
              <a:rPr lang="en-US" dirty="0"/>
              <a:t>, which provides an ideal balance between good axial resolution and manageable signal strength.</a:t>
            </a:r>
          </a:p>
          <a:p>
            <a:pPr algn="just"/>
            <a:endParaRPr lang="en-US" dirty="0"/>
          </a:p>
          <a:p>
            <a:pPr algn="just"/>
            <a:r>
              <a:rPr lang="en-US" dirty="0"/>
              <a:t>So, damping is what makes our ultrasound pulses short, our echoes sharp, and our images clear.</a:t>
            </a:r>
          </a:p>
        </p:txBody>
      </p:sp>
      <p:sp>
        <p:nvSpPr>
          <p:cNvPr id="4" name="Slide Number Placeholder 3"/>
          <p:cNvSpPr>
            <a:spLocks noGrp="1"/>
          </p:cNvSpPr>
          <p:nvPr>
            <p:ph type="sldNum" sz="quarter" idx="5"/>
          </p:nvPr>
        </p:nvSpPr>
        <p:spPr/>
        <p:txBody>
          <a:bodyPr/>
          <a:lstStyle/>
          <a:p>
            <a:fld id="{16362E68-66C4-4B01-8D1F-712CF75BFD43}" type="slidenum">
              <a:rPr lang="en-US" smtClean="0"/>
              <a:t>31</a:t>
            </a:fld>
            <a:endParaRPr lang="en-US"/>
          </a:p>
        </p:txBody>
      </p:sp>
    </p:spTree>
    <p:extLst>
      <p:ext uri="{BB962C8B-B14F-4D97-AF65-F5344CB8AC3E}">
        <p14:creationId xmlns:p14="http://schemas.microsoft.com/office/powerpoint/2010/main" val="12352977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Now that we understand damping, let’s move on to another important component — the matching layer. You can see from this slide that the transducer structure includes this special layer right in front of the piezoelectric crystal, and this layer is absolutely essential for getting ultrasound energy efficiently into the body. Let me start with a quick personal story. I once mentioned that I had a kidney stone, and when you go for an ultrasound scan like that, you’ll notice the doctor always applies a gel on the skin. The gel is completely harmless and painless, though yes, it can feel a little messy. But that gel is doing something very important — it’s not just for comfort or for better contact. It actually helps solve what we call a matching problem.</a:t>
            </a:r>
          </a:p>
          <a:p>
            <a:pPr algn="just"/>
            <a:endParaRPr lang="en-US" dirty="0"/>
          </a:p>
          <a:p>
            <a:pPr algn="just"/>
            <a:r>
              <a:rPr lang="en-US" dirty="0"/>
              <a:t>Here’s why. The piezoelectric material inside the transducer, usually something like PZT — that stands for lead zirconate titanate — has a very high acoustic impedance, which we call Z P or Z transducer. The human skin, on the other hand, has a much lower acoustic impedance, which we call Z skin. And between the two surfaces there are often tiny air bubbles, because the skin isn’t perfectly smooth. Now, whenever two materials with very different acoustic impedances are in contact, most of the ultrasound energy reflects back instead of transmitting forward. So the ultrasound wave generated by the crystal would mostly bounce back at the surface — kind of like shouting into a canyon and hearing your echo. That’s bad for imaging because very little energy actually enters the body.</a:t>
            </a:r>
          </a:p>
          <a:p>
            <a:pPr algn="just"/>
            <a:endParaRPr lang="en-US" dirty="0"/>
          </a:p>
          <a:p>
            <a:pPr algn="just"/>
            <a:r>
              <a:rPr lang="en-US" dirty="0"/>
              <a:t>So what do we do? We introduce a matching layer — a thin material layer whose acoustic impedance lies between those two values. This layer acts as a bridge, transferring acoustic energy more efficiently from the transducer into the skin. Here’s how it works. The vibration from the crystal first transfers its energy into the matching layer, and then from the matching layer into the skin. So instead of one big impedance jump, we now have two smaller steps — from crystal to matching layer, and from matching layer to skin.</a:t>
            </a:r>
          </a:p>
          <a:p>
            <a:pPr algn="just"/>
            <a:endParaRPr lang="en-US" dirty="0"/>
          </a:p>
          <a:p>
            <a:pPr algn="just"/>
            <a:r>
              <a:rPr lang="en-US" dirty="0"/>
              <a:t>Mathematically, the amount of energy that gets transmitted from one medium into another depends on their respective acoustic impedances. The transmitted intensity between two media is proportional to the product of their impedances divided by the square of their sum — that’s shown in the equation on the slide. To optimize this transmission, we choose the impedance of the matching layer carefully. The ideal acoustic impedance of the matching layer, which we call Z M, is the geometric mean of the two adjacent impedances. So we say, Z M equals the square root of Z transducer multiplied by Z skin. Again, that’s Z M equals the square root of Z transducer times Z skin.</a:t>
            </a:r>
          </a:p>
          <a:p>
            <a:pPr algn="just"/>
            <a:endParaRPr lang="en-US" dirty="0"/>
          </a:p>
          <a:p>
            <a:pPr algn="just"/>
            <a:r>
              <a:rPr lang="en-US" dirty="0"/>
              <a:t>This relationship minimizes reflection and maximizes transmission, allowing most of the ultrasound energy to enter the body and come back to the transducer as echoes. That’s why every ultrasound probe has a matching layer built in, and that’s also why we always use gel on the skin — the gel acts as an acoustic coupling medium that functions as part of the matching layer system. And by the way, as you can see on the slide, this topic might appear in your homework, so make sure you remember it.</a:t>
            </a:r>
          </a:p>
          <a:p>
            <a:pPr algn="just"/>
            <a:endParaRPr lang="en-US" dirty="0"/>
          </a:p>
          <a:p>
            <a:pPr algn="just"/>
            <a:r>
              <a:rPr lang="en-US" dirty="0"/>
              <a:t>To summarize: without the matching layer, most of the ultrasound energy would just reflect at the skin’s surface. With the matching layer — and with the gel acting as a coupling medium — the energy is transmitted efficiently, first from the crystal to the gel, then from the gel to the body. This ensures stronger echoes, clearer signals, and higher-quality ultrasound images.</a:t>
            </a:r>
          </a:p>
        </p:txBody>
      </p:sp>
      <p:sp>
        <p:nvSpPr>
          <p:cNvPr id="4" name="Slide Number Placeholder 3"/>
          <p:cNvSpPr>
            <a:spLocks noGrp="1"/>
          </p:cNvSpPr>
          <p:nvPr>
            <p:ph type="sldNum" sz="quarter" idx="5"/>
          </p:nvPr>
        </p:nvSpPr>
        <p:spPr/>
        <p:txBody>
          <a:bodyPr/>
          <a:lstStyle/>
          <a:p>
            <a:fld id="{16362E68-66C4-4B01-8D1F-712CF75BFD43}" type="slidenum">
              <a:rPr lang="en-US" smtClean="0"/>
              <a:t>32</a:t>
            </a:fld>
            <a:endParaRPr lang="en-US"/>
          </a:p>
        </p:txBody>
      </p:sp>
    </p:spTree>
    <p:extLst>
      <p:ext uri="{BB962C8B-B14F-4D97-AF65-F5344CB8AC3E}">
        <p14:creationId xmlns:p14="http://schemas.microsoft.com/office/powerpoint/2010/main" val="16747040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Now, let’s take a closer look at something very familiar in every ultrasound exam — the ultrasound gel. You’ve probably seen this many times during a scan, whether it’s for the abdomen, the heart, or during pregnancy imaging. The sonographer or the doctor squeezes out some gel and spreads it on the patient’s skin before placing the transducer on top. It may seem simple, but it actually plays a crucial physical role in ultrasound imaging.</a:t>
            </a:r>
          </a:p>
          <a:p>
            <a:pPr algn="just"/>
            <a:endParaRPr lang="en-US" dirty="0"/>
          </a:p>
          <a:p>
            <a:pPr algn="just"/>
            <a:r>
              <a:rPr lang="en-US" dirty="0"/>
              <a:t>Remember, we just discussed the matching layer — that thin layer designed to help ultrasound energy travel efficiently from the transducer into the body. Well, the ultrasound gel is part of that same idea. It acts as an </a:t>
            </a:r>
            <a:r>
              <a:rPr lang="en-US" b="1" dirty="0"/>
              <a:t>acoustic coupling medium</a:t>
            </a:r>
            <a:r>
              <a:rPr lang="en-US" dirty="0"/>
              <a:t>, helping to eliminate the air gap between the transducer and the skin. Without the gel, there would be a very thin layer of air between the probe and the body surface, and that’s a serious problem.</a:t>
            </a:r>
          </a:p>
          <a:p>
            <a:pPr algn="just"/>
            <a:endParaRPr lang="en-US" dirty="0"/>
          </a:p>
          <a:p>
            <a:pPr algn="just"/>
            <a:r>
              <a:rPr lang="en-US" dirty="0"/>
              <a:t>Why? Because air has an extremely low acoustic impedance — much lower than either the piezoelectric crystal or human tissue. When an ultrasound wave tries to go from the crystal into air, almost all of the energy reflects. In fact, more than ninety-nine percent of the signal would be lost. So the ultrasound beam would never enter the body; you’d see nothing but noise on the screen.</a:t>
            </a:r>
          </a:p>
          <a:p>
            <a:pPr algn="just"/>
            <a:endParaRPr lang="en-US" dirty="0"/>
          </a:p>
          <a:p>
            <a:pPr algn="just"/>
            <a:r>
              <a:rPr lang="en-US" dirty="0"/>
              <a:t>The gel solves this problem beautifully. It has an acoustic impedance value that lies roughly between the impedance of the transducer surface and that of the skin, just like a matching layer. When the gel fills in the microscopic irregularities on the skin and removes any trapped air bubbles, it creates a smooth, continuous path for the sound waves to travel through. That means more ultrasound energy gets transmitted into the body, and stronger echoes come back to the transducer.</a:t>
            </a:r>
          </a:p>
          <a:p>
            <a:pPr algn="just"/>
            <a:endParaRPr lang="en-US" dirty="0"/>
          </a:p>
          <a:p>
            <a:pPr algn="just"/>
            <a:r>
              <a:rPr lang="en-US" dirty="0"/>
              <a:t>So, in simple terms, the gel makes sure there’s </a:t>
            </a:r>
            <a:r>
              <a:rPr lang="en-US" b="1" dirty="0"/>
              <a:t>no air</a:t>
            </a:r>
            <a:r>
              <a:rPr lang="en-US" dirty="0"/>
              <a:t>, only sound transmission. It improves image quality dramatically, ensuring clear boundaries and accurate echo measurements. It also helps the probe glide smoothly across the skin, which is important for maintaining good contact during a scan.</a:t>
            </a:r>
          </a:p>
          <a:p>
            <a:pPr algn="just"/>
            <a:endParaRPr lang="en-US" dirty="0"/>
          </a:p>
          <a:p>
            <a:pPr algn="just"/>
            <a:r>
              <a:rPr lang="en-US" dirty="0"/>
              <a:t>And practically speaking, the gel is made of a water-based polymer that’s safe, non-toxic, and easily cleaned off after the exam. Some gels are even warmed up before use to make the patient more comfortable. But whether it’s warm or cold, the gel is essential — without it, even the best transducer couldn’t produce a good image.</a:t>
            </a:r>
          </a:p>
          <a:p>
            <a:pPr algn="just"/>
            <a:endParaRPr lang="en-US" dirty="0"/>
          </a:p>
          <a:p>
            <a:pPr algn="just"/>
            <a:r>
              <a:rPr lang="en-US" dirty="0"/>
              <a:t>So the next time you see that ultrasound gel being applied, remember it’s not just for comfort — it’s a critical part of the acoustic system. It’s what allows the ultrasound energy to move efficiently from the transducer, through the skin, and into the body, giving us clear, high-quality medical images.</a:t>
            </a:r>
          </a:p>
          <a:p>
            <a:endParaRPr lang="en-US" dirty="0"/>
          </a:p>
        </p:txBody>
      </p:sp>
      <p:sp>
        <p:nvSpPr>
          <p:cNvPr id="4" name="Slide Number Placeholder 3"/>
          <p:cNvSpPr>
            <a:spLocks noGrp="1"/>
          </p:cNvSpPr>
          <p:nvPr>
            <p:ph type="sldNum" sz="quarter" idx="5"/>
          </p:nvPr>
        </p:nvSpPr>
        <p:spPr/>
        <p:txBody>
          <a:bodyPr/>
          <a:lstStyle/>
          <a:p>
            <a:fld id="{16362E68-66C4-4B01-8D1F-712CF75BFD43}" type="slidenum">
              <a:rPr lang="en-US" smtClean="0"/>
              <a:t>33</a:t>
            </a:fld>
            <a:endParaRPr lang="en-US"/>
          </a:p>
        </p:txBody>
      </p:sp>
    </p:spTree>
    <p:extLst>
      <p:ext uri="{BB962C8B-B14F-4D97-AF65-F5344CB8AC3E}">
        <p14:creationId xmlns:p14="http://schemas.microsoft.com/office/powerpoint/2010/main" val="27638271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So this is your homework, and here we start to look at what modern ultrasound transducers actually look like inside. In most modern ultrasound systems, the transducers are not just a single piezoelectric element like we saw earlier — they’re made up of </a:t>
            </a:r>
            <a:r>
              <a:rPr lang="en-US" b="1" dirty="0"/>
              <a:t>arrays</a:t>
            </a:r>
            <a:r>
              <a:rPr lang="en-US" dirty="0"/>
              <a:t> of elements, either one-dimensional or two-dimensional. The image you see here is a schematic of a one-dimensional linear array transducer, which is very common in medical ultrasound imaging.</a:t>
            </a:r>
          </a:p>
          <a:p>
            <a:pPr algn="just"/>
            <a:endParaRPr lang="en-US" dirty="0"/>
          </a:p>
          <a:p>
            <a:pPr algn="just"/>
            <a:r>
              <a:rPr lang="en-US" dirty="0"/>
              <a:t>You can see that each </a:t>
            </a:r>
            <a:r>
              <a:rPr lang="en-US" b="1" dirty="0"/>
              <a:t>piezo element</a:t>
            </a:r>
            <a:r>
              <a:rPr lang="en-US" dirty="0"/>
              <a:t> is one tiny rectangular piece of piezoelectric material. Beneath these elements, we have the </a:t>
            </a:r>
            <a:r>
              <a:rPr lang="en-US" b="1" dirty="0"/>
              <a:t>electrodes</a:t>
            </a:r>
            <a:r>
              <a:rPr lang="en-US" dirty="0"/>
              <a:t>, which are used to apply oscillating sinusoidal electrical signals. These electrical signals cause the piezo elements to vibrate and generate ultrasound waves — and when echoes return from the body, those same elements work in reverse, converting mechanical vibration back into electrical signals.</a:t>
            </a:r>
          </a:p>
          <a:p>
            <a:pPr algn="just"/>
            <a:endParaRPr lang="en-US" dirty="0"/>
          </a:p>
          <a:p>
            <a:pPr algn="just"/>
            <a:r>
              <a:rPr lang="en-US" dirty="0"/>
              <a:t>Now, above these piezoelectric elements, you can see </a:t>
            </a:r>
            <a:r>
              <a:rPr lang="en-US" b="1" dirty="0"/>
              <a:t>matching layers</a:t>
            </a:r>
            <a:r>
              <a:rPr lang="en-US" dirty="0"/>
              <a:t> — sometimes there are two, a first and a second matching layer. These are just like what we discussed earlier: they help transfer ultrasound energy more efficiently into the body by gradually matching the acoustic impedance between the crystal and the skin. The entire system is connected to a </a:t>
            </a:r>
            <a:r>
              <a:rPr lang="en-US" b="1" dirty="0"/>
              <a:t>custom-designed flexible circuit</a:t>
            </a:r>
            <a:r>
              <a:rPr lang="en-US" dirty="0"/>
              <a:t> that allows precise timing and control for each element, enabling electronic focusing and beam steering.</a:t>
            </a:r>
          </a:p>
          <a:p>
            <a:pPr algn="just"/>
            <a:endParaRPr lang="en-US" dirty="0"/>
          </a:p>
          <a:p>
            <a:pPr algn="just"/>
            <a:r>
              <a:rPr lang="en-US" dirty="0"/>
              <a:t>Behind the piezo elements is the </a:t>
            </a:r>
            <a:r>
              <a:rPr lang="en-US" b="1" dirty="0"/>
              <a:t>backing layer</a:t>
            </a:r>
            <a:r>
              <a:rPr lang="en-US" dirty="0"/>
              <a:t>, which provides damping — it absorbs unwanted vibrations so that each pulse is short and clean. This improves axial resolution by preventing long “ringing” of the crystal. So, when everything is working together — the electrode, the matching layers, the gel, and the backing layer — the ultrasound energy is efficiently transmitted into the body, and the echoes return through the same path.</a:t>
            </a:r>
          </a:p>
          <a:p>
            <a:pPr algn="just"/>
            <a:endParaRPr lang="en-US" dirty="0"/>
          </a:p>
          <a:p>
            <a:pPr algn="just"/>
            <a:r>
              <a:rPr lang="en-US" dirty="0"/>
              <a:t>In essence, you have a system that is </a:t>
            </a:r>
            <a:r>
              <a:rPr lang="en-US" b="1" dirty="0"/>
              <a:t>symmetrically optimized</a:t>
            </a:r>
            <a:r>
              <a:rPr lang="en-US" dirty="0"/>
              <a:t> for both transmission and reception. The signal path forward is carefully matched, and the reverse path follows the same principle, leading to a higher </a:t>
            </a:r>
            <a:r>
              <a:rPr lang="en-US" b="1" dirty="0"/>
              <a:t>signal-to-noise ratio</a:t>
            </a:r>
            <a:r>
              <a:rPr lang="en-US" dirty="0"/>
              <a:t> and better overall image quality.</a:t>
            </a:r>
          </a:p>
        </p:txBody>
      </p:sp>
      <p:sp>
        <p:nvSpPr>
          <p:cNvPr id="4" name="Slide Number Placeholder 3"/>
          <p:cNvSpPr>
            <a:spLocks noGrp="1"/>
          </p:cNvSpPr>
          <p:nvPr>
            <p:ph type="sldNum" sz="quarter" idx="5"/>
          </p:nvPr>
        </p:nvSpPr>
        <p:spPr/>
        <p:txBody>
          <a:bodyPr/>
          <a:lstStyle/>
          <a:p>
            <a:fld id="{16362E68-66C4-4B01-8D1F-712CF75BFD43}" type="slidenum">
              <a:rPr lang="en-US" smtClean="0"/>
              <a:t>34</a:t>
            </a:fld>
            <a:endParaRPr lang="en-US"/>
          </a:p>
        </p:txBody>
      </p:sp>
    </p:spTree>
    <p:extLst>
      <p:ext uri="{BB962C8B-B14F-4D97-AF65-F5344CB8AC3E}">
        <p14:creationId xmlns:p14="http://schemas.microsoft.com/office/powerpoint/2010/main" val="1195287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Now, let’s talk about the trade-off between </a:t>
            </a:r>
            <a:r>
              <a:rPr lang="en-US" b="1" dirty="0"/>
              <a:t>resolution</a:t>
            </a:r>
            <a:r>
              <a:rPr lang="en-US" dirty="0"/>
              <a:t> and </a:t>
            </a:r>
            <a:r>
              <a:rPr lang="en-US" b="1" dirty="0"/>
              <a:t>penetration</a:t>
            </a:r>
            <a:r>
              <a:rPr lang="en-US" dirty="0"/>
              <a:t> in ultrasound imaging. This is a very important concept that determines how clearly you can see structures at different depths inside the body.</a:t>
            </a:r>
          </a:p>
          <a:p>
            <a:pPr algn="just"/>
            <a:endParaRPr lang="en-US" dirty="0"/>
          </a:p>
          <a:p>
            <a:pPr algn="just"/>
            <a:r>
              <a:rPr lang="en-US" dirty="0"/>
              <a:t>If you want to get </a:t>
            </a:r>
            <a:r>
              <a:rPr lang="en-US" b="1" dirty="0"/>
              <a:t>higher resolution</a:t>
            </a:r>
            <a:r>
              <a:rPr lang="en-US" dirty="0"/>
              <a:t>, generally you need to increase the </a:t>
            </a:r>
            <a:r>
              <a:rPr lang="en-US" b="1" dirty="0"/>
              <a:t>frequency</a:t>
            </a:r>
            <a:r>
              <a:rPr lang="en-US" dirty="0"/>
              <a:t> of your ultrasound wave. Higher frequency means a shorter wavelength, and that allows you to distinguish smaller structures — that’s why high-frequency ultrasound is used for imaging shallow organs like the thyroid or the eye.</a:t>
            </a:r>
          </a:p>
          <a:p>
            <a:pPr algn="just"/>
            <a:endParaRPr lang="en-US" dirty="0"/>
          </a:p>
          <a:p>
            <a:pPr algn="just"/>
            <a:r>
              <a:rPr lang="en-US" dirty="0"/>
              <a:t>However, there’s a price you pay for this. Higher frequency sound waves are </a:t>
            </a:r>
            <a:r>
              <a:rPr lang="en-US" b="1" dirty="0"/>
              <a:t>attenuated much faster</a:t>
            </a:r>
            <a:r>
              <a:rPr lang="en-US" dirty="0"/>
              <a:t> as they travel through tissue. Remember that the attenuation coefficient, alpha, is proportional to frequency — we can say alpha is proportional to f. So, as frequency increases, attenuation also increases. That means the ultrasound wave loses energy faster, and it can’t penetrate as deeply into the body.</a:t>
            </a:r>
          </a:p>
          <a:p>
            <a:pPr algn="just"/>
            <a:endParaRPr lang="en-US" dirty="0"/>
          </a:p>
          <a:p>
            <a:pPr algn="just"/>
            <a:r>
              <a:rPr lang="en-US" dirty="0"/>
              <a:t>In contrast, a </a:t>
            </a:r>
            <a:r>
              <a:rPr lang="en-US" b="1" dirty="0"/>
              <a:t>lower frequency</a:t>
            </a:r>
            <a:r>
              <a:rPr lang="en-US" dirty="0"/>
              <a:t> transducer can send energy much deeper, but it comes with lower resolution. For example, a </a:t>
            </a:r>
            <a:r>
              <a:rPr lang="en-US" b="1" dirty="0"/>
              <a:t>12 megahertz</a:t>
            </a:r>
            <a:r>
              <a:rPr lang="en-US" dirty="0"/>
              <a:t> transducer provides excellent resolution but can’t reach very deep — maybe just a few centimeters. On the other hand, a </a:t>
            </a:r>
            <a:r>
              <a:rPr lang="en-US" b="1" dirty="0"/>
              <a:t>3 megahertz</a:t>
            </a:r>
            <a:r>
              <a:rPr lang="en-US" dirty="0"/>
              <a:t> transducer can reach much deeper into the abdomen, but the image will be coarser.</a:t>
            </a:r>
          </a:p>
          <a:p>
            <a:pPr algn="just"/>
            <a:endParaRPr lang="en-US" dirty="0"/>
          </a:p>
          <a:p>
            <a:pPr algn="just"/>
            <a:r>
              <a:rPr lang="en-US" dirty="0"/>
              <a:t>So, in practice, we always balance these two factors. You choose your transducer frequency based on the target you want to image — high frequency for fine detail near the surface, and low frequency for deeper penetration. This is one of the most fundamental trade-offs in ultrasound imaging.</a:t>
            </a:r>
          </a:p>
        </p:txBody>
      </p:sp>
      <p:sp>
        <p:nvSpPr>
          <p:cNvPr id="4" name="Slide Number Placeholder 3"/>
          <p:cNvSpPr>
            <a:spLocks noGrp="1"/>
          </p:cNvSpPr>
          <p:nvPr>
            <p:ph type="sldNum" sz="quarter" idx="5"/>
          </p:nvPr>
        </p:nvSpPr>
        <p:spPr/>
        <p:txBody>
          <a:bodyPr/>
          <a:lstStyle/>
          <a:p>
            <a:fld id="{16362E68-66C4-4B01-8D1F-712CF75BFD43}" type="slidenum">
              <a:rPr lang="en-US" smtClean="0"/>
              <a:t>35</a:t>
            </a:fld>
            <a:endParaRPr lang="en-US"/>
          </a:p>
        </p:txBody>
      </p:sp>
    </p:spTree>
    <p:extLst>
      <p:ext uri="{BB962C8B-B14F-4D97-AF65-F5344CB8AC3E}">
        <p14:creationId xmlns:p14="http://schemas.microsoft.com/office/powerpoint/2010/main" val="35363059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Now, let’s move on to </a:t>
            </a:r>
            <a:r>
              <a:rPr lang="en-US" b="1" dirty="0"/>
              <a:t>beam geometry</a:t>
            </a:r>
            <a:r>
              <a:rPr lang="en-US" dirty="0"/>
              <a:t>, which gives us a deeper understanding of how ultrasound beams behave as they propagate through space. This figure from your textbook shows the beam shape produced by a single crystal transducer.</a:t>
            </a:r>
          </a:p>
          <a:p>
            <a:pPr algn="just"/>
            <a:r>
              <a:rPr lang="en-US" dirty="0"/>
              <a:t>When the transducer vibrates, it sends energy downward in a conical shape. The region closest to the transducer is called the </a:t>
            </a:r>
            <a:r>
              <a:rPr lang="en-US" b="1" dirty="0"/>
              <a:t>near field</a:t>
            </a:r>
            <a:r>
              <a:rPr lang="en-US" dirty="0"/>
              <a:t>, and beyond a certain point — called the </a:t>
            </a:r>
            <a:r>
              <a:rPr lang="en-US" b="1" dirty="0"/>
              <a:t>near field boundary</a:t>
            </a:r>
            <a:r>
              <a:rPr lang="en-US" dirty="0"/>
              <a:t> — the beam starts to diverge, entering what we call the </a:t>
            </a:r>
            <a:r>
              <a:rPr lang="en-US" b="1" dirty="0"/>
              <a:t>far field</a:t>
            </a:r>
            <a:r>
              <a:rPr lang="en-US" dirty="0"/>
              <a:t>.</a:t>
            </a:r>
          </a:p>
          <a:p>
            <a:pPr algn="just"/>
            <a:endParaRPr lang="en-US" dirty="0"/>
          </a:p>
          <a:p>
            <a:pPr algn="just"/>
            <a:r>
              <a:rPr lang="en-US" dirty="0"/>
              <a:t>In the </a:t>
            </a:r>
            <a:r>
              <a:rPr lang="en-US" b="1" dirty="0"/>
              <a:t>near field</a:t>
            </a:r>
            <a:r>
              <a:rPr lang="en-US" dirty="0"/>
              <a:t>, the beam diameter is roughly the same as the transducer’s aperture — so if the transducer has a diameter “a,” the beam width is about the same. But after the near field boundary, the beam starts to spread out or diverge. This divergence angle, which we call theta, is determined by the wavelength lambda and the transducer aperture “a.” It’s given approximately by the equation:</a:t>
            </a:r>
          </a:p>
          <a:p>
            <a:pPr algn="just"/>
            <a:endParaRPr lang="en-US" dirty="0"/>
          </a:p>
          <a:p>
            <a:pPr algn="just"/>
            <a:r>
              <a:rPr lang="en-US" b="1" dirty="0"/>
              <a:t>theta equals arc sine of zero point six one times lambda divided by a.</a:t>
            </a:r>
            <a:endParaRPr lang="en-US" dirty="0"/>
          </a:p>
          <a:p>
            <a:pPr algn="just"/>
            <a:endParaRPr lang="en-US" dirty="0"/>
          </a:p>
          <a:p>
            <a:pPr algn="just"/>
            <a:r>
              <a:rPr lang="en-US" dirty="0"/>
              <a:t>This relationship shows that smaller apertures or larger wavelengths give wider beams — meaning poorer lateral resolution.</a:t>
            </a:r>
          </a:p>
          <a:p>
            <a:pPr algn="just"/>
            <a:r>
              <a:rPr lang="en-US" dirty="0"/>
              <a:t>Now, within any cross-section of the beam, the intensity isn’t uniform. Along the central axis, the signal is strongest, and as you move away to the sides, the intensity decreases. The intensity profile across the beam can often be approximated by a </a:t>
            </a:r>
            <a:r>
              <a:rPr lang="en-US" b="1" dirty="0"/>
              <a:t>Gaussian distribution</a:t>
            </a:r>
            <a:r>
              <a:rPr lang="en-US" dirty="0"/>
              <a:t>, meaning it has a peak at the center and falls off symmetrically.</a:t>
            </a:r>
          </a:p>
          <a:p>
            <a:pPr algn="just"/>
            <a:r>
              <a:rPr lang="en-US" dirty="0"/>
              <a:t>To describe this beam width, we use a quantity called </a:t>
            </a:r>
            <a:r>
              <a:rPr lang="en-US" b="1" dirty="0"/>
              <a:t>full width at half maximum</a:t>
            </a:r>
            <a:r>
              <a:rPr lang="en-US" dirty="0"/>
              <a:t>, or </a:t>
            </a:r>
            <a:r>
              <a:rPr lang="en-US" b="1" dirty="0"/>
              <a:t>F-W-H-M</a:t>
            </a:r>
            <a:r>
              <a:rPr lang="en-US" dirty="0"/>
              <a:t>, which literally means the width of the beam where the intensity drops to half of its peak value. For a Gaussian profile, the FWHM is approximately </a:t>
            </a:r>
            <a:r>
              <a:rPr lang="en-US" b="1" dirty="0"/>
              <a:t>two point three six times sigma</a:t>
            </a:r>
            <a:r>
              <a:rPr lang="en-US" dirty="0"/>
              <a:t>, where sigma is the standard deviation of the Gaussian. Mathematically, we write it as:</a:t>
            </a:r>
          </a:p>
          <a:p>
            <a:pPr algn="just"/>
            <a:endParaRPr lang="en-US" dirty="0"/>
          </a:p>
          <a:p>
            <a:pPr algn="just"/>
            <a:r>
              <a:rPr lang="en-US" b="1" dirty="0"/>
              <a:t>FWHM equals two times the square root of two times the natural log of two, multiplied by sigma — approximately equal to two point three six sigma.</a:t>
            </a:r>
            <a:endParaRPr lang="en-US" dirty="0"/>
          </a:p>
          <a:p>
            <a:pPr algn="just"/>
            <a:r>
              <a:rPr lang="en-US" dirty="0"/>
              <a:t>This measurement gives us a good estimate of the </a:t>
            </a:r>
            <a:r>
              <a:rPr lang="en-US" b="1" dirty="0"/>
              <a:t>lateral resolution</a:t>
            </a:r>
            <a:r>
              <a:rPr lang="en-US" dirty="0"/>
              <a:t> of the ultrasound beam. The narrower the beam, the better the lateral resolution — meaning you can distinguish two nearby structures more clearly.</a:t>
            </a:r>
          </a:p>
          <a:p>
            <a:pPr algn="just"/>
            <a:endParaRPr lang="en-US" dirty="0"/>
          </a:p>
          <a:p>
            <a:pPr algn="just"/>
            <a:r>
              <a:rPr lang="en-US" dirty="0"/>
              <a:t>So, beam geometry, frequency, aperture size, and attenuation — all these factors together define how sharp and how deep your ultrasound image will be.</a:t>
            </a:r>
          </a:p>
        </p:txBody>
      </p:sp>
      <p:sp>
        <p:nvSpPr>
          <p:cNvPr id="4" name="Slide Number Placeholder 3"/>
          <p:cNvSpPr>
            <a:spLocks noGrp="1"/>
          </p:cNvSpPr>
          <p:nvPr>
            <p:ph type="sldNum" sz="quarter" idx="5"/>
          </p:nvPr>
        </p:nvSpPr>
        <p:spPr/>
        <p:txBody>
          <a:bodyPr/>
          <a:lstStyle/>
          <a:p>
            <a:fld id="{16362E68-66C4-4B01-8D1F-712CF75BFD43}" type="slidenum">
              <a:rPr lang="en-US" smtClean="0"/>
              <a:t>36</a:t>
            </a:fld>
            <a:endParaRPr lang="en-US"/>
          </a:p>
        </p:txBody>
      </p:sp>
    </p:spTree>
    <p:extLst>
      <p:ext uri="{BB962C8B-B14F-4D97-AF65-F5344CB8AC3E}">
        <p14:creationId xmlns:p14="http://schemas.microsoft.com/office/powerpoint/2010/main" val="42854157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Now, this slide explains the concept of </a:t>
            </a:r>
            <a:r>
              <a:rPr lang="en-US" b="1" dirty="0"/>
              <a:t>lateral resolution</a:t>
            </a:r>
            <a:r>
              <a:rPr lang="en-US" dirty="0"/>
              <a:t> — sometimes called </a:t>
            </a:r>
            <a:r>
              <a:rPr lang="en-US" b="1" dirty="0"/>
              <a:t>cross-beam resolution</a:t>
            </a:r>
            <a:r>
              <a:rPr lang="en-US" dirty="0"/>
              <a:t> — and it’s illustrated again by a figure from your textbook. Remember earlier, we talked about the beam profile and how it has a certain width, which we describe using the full width at half maximum, or F-W-H-M. Ideally, we want this width to be as small as possible, because that determines how well we can distinguish two objects that are side by side.</a:t>
            </a:r>
          </a:p>
          <a:p>
            <a:pPr algn="just"/>
            <a:endParaRPr lang="en-US" dirty="0"/>
          </a:p>
          <a:p>
            <a:pPr algn="just"/>
            <a:r>
              <a:rPr lang="en-US" dirty="0"/>
              <a:t>If two scatterers in the body — say, two small reflecting points — are separated by a distance smaller than the beam width, their echoes will overlap when received by the transducer. When that happens, the signals blend, and we can’t tell them apart. That’s what you see on the right side of the figure: the two curves merge into one, and the system records them as a single echo.</a:t>
            </a:r>
          </a:p>
          <a:p>
            <a:pPr algn="just"/>
            <a:endParaRPr lang="en-US" dirty="0"/>
          </a:p>
          <a:p>
            <a:pPr algn="just"/>
            <a:r>
              <a:rPr lang="en-US" dirty="0"/>
              <a:t>On the other hand, if the two scatterers are separated by a distance greater than the beam width — specifically, greater than the full width at half maximum — then the two echoes appear as two distinct peaks. That’s what we want. So the smaller the F-W-H-M, the better your lateral resolution, because you can separate two adjacent points in space.</a:t>
            </a:r>
          </a:p>
          <a:p>
            <a:pPr algn="just"/>
            <a:endParaRPr lang="en-US" dirty="0"/>
          </a:p>
          <a:p>
            <a:pPr algn="just"/>
            <a:r>
              <a:rPr lang="en-US" dirty="0"/>
              <a:t>So in summary, </a:t>
            </a:r>
            <a:r>
              <a:rPr lang="en-US" b="1" dirty="0"/>
              <a:t>lateral resolution</a:t>
            </a:r>
            <a:r>
              <a:rPr lang="en-US" dirty="0"/>
              <a:t> is determined primarily by the beam width. Narrow beams resolve closely spaced objects; wide beams cause overlap. This concept applies directly to your image sharpness — particularly in the direction perpendicular to the beam path.</a:t>
            </a:r>
          </a:p>
        </p:txBody>
      </p:sp>
      <p:sp>
        <p:nvSpPr>
          <p:cNvPr id="4" name="Slide Number Placeholder 3"/>
          <p:cNvSpPr>
            <a:spLocks noGrp="1"/>
          </p:cNvSpPr>
          <p:nvPr>
            <p:ph type="sldNum" sz="quarter" idx="5"/>
          </p:nvPr>
        </p:nvSpPr>
        <p:spPr/>
        <p:txBody>
          <a:bodyPr/>
          <a:lstStyle/>
          <a:p>
            <a:fld id="{16362E68-66C4-4B01-8D1F-712CF75BFD43}" type="slidenum">
              <a:rPr lang="en-US" smtClean="0"/>
              <a:t>37</a:t>
            </a:fld>
            <a:endParaRPr lang="en-US"/>
          </a:p>
        </p:txBody>
      </p:sp>
    </p:spTree>
    <p:extLst>
      <p:ext uri="{BB962C8B-B14F-4D97-AF65-F5344CB8AC3E}">
        <p14:creationId xmlns:p14="http://schemas.microsoft.com/office/powerpoint/2010/main" val="4159659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Now let’s move on to </a:t>
            </a:r>
            <a:r>
              <a:rPr lang="en-US" b="1" dirty="0"/>
              <a:t>ultrasound focusing</a:t>
            </a:r>
            <a:r>
              <a:rPr lang="en-US" dirty="0"/>
              <a:t>, which is another crucial concept for improving lateral resolution. You can think of this just like focusing light through a lens in photography. The figure here from your textbook shows three cases: strong focusing, weak focusing, and a reference to how the focal plane and focal distance change.</a:t>
            </a:r>
          </a:p>
          <a:p>
            <a:pPr algn="just"/>
            <a:endParaRPr lang="en-US" dirty="0"/>
          </a:p>
          <a:p>
            <a:pPr algn="just"/>
            <a:r>
              <a:rPr lang="en-US" dirty="0"/>
              <a:t>If we have a single-crystal transducer — often shaped like a disk — it can have a concave surface, meaning it curves inward. The curvature acts like an optical lens, helping to converge the ultrasound beam to a smaller focal spot. When the curvature is stronger, the beam converges faster, giving us a </a:t>
            </a:r>
            <a:r>
              <a:rPr lang="en-US" b="1" dirty="0"/>
              <a:t>shorter focal distance</a:t>
            </a:r>
            <a:r>
              <a:rPr lang="en-US" dirty="0"/>
              <a:t> and a </a:t>
            </a:r>
            <a:r>
              <a:rPr lang="en-US" b="1" dirty="0"/>
              <a:t>tighter focus</a:t>
            </a:r>
            <a:r>
              <a:rPr lang="en-US" dirty="0"/>
              <a:t>. That means, at that focal point, you have very high resolution — the beam is extremely narrow, and you can separate fine structures clearly. However, beyond that focal plane, the beam quickly diverges again, and the resolution deteriorates.</a:t>
            </a:r>
          </a:p>
          <a:p>
            <a:pPr algn="just"/>
            <a:endParaRPr lang="en-US" dirty="0"/>
          </a:p>
          <a:p>
            <a:pPr algn="just"/>
            <a:r>
              <a:rPr lang="en-US" dirty="0"/>
              <a:t>If the transducer surface is only </a:t>
            </a:r>
            <a:r>
              <a:rPr lang="en-US" b="1" dirty="0"/>
              <a:t>slightly curved</a:t>
            </a:r>
            <a:r>
              <a:rPr lang="en-US" dirty="0"/>
              <a:t>, the focusing is weaker. The focal distance becomes longer, and the beam stays more uniform downstream. The resolution isn’t as sharp at the focal point, but it’s more consistent along the depth of field. So there’s always a trade-off — </a:t>
            </a:r>
            <a:r>
              <a:rPr lang="en-US" b="1" dirty="0"/>
              <a:t>strong focusing gives you very high resolution over a small region</a:t>
            </a:r>
            <a:r>
              <a:rPr lang="en-US" dirty="0"/>
              <a:t>, while </a:t>
            </a:r>
            <a:r>
              <a:rPr lang="en-US" b="1" dirty="0"/>
              <a:t>weak focusing gives you moderate resolution over a wider range</a:t>
            </a:r>
            <a:r>
              <a:rPr lang="en-US" dirty="0"/>
              <a:t>.</a:t>
            </a:r>
          </a:p>
          <a:p>
            <a:pPr algn="just"/>
            <a:endParaRPr lang="en-US" dirty="0"/>
          </a:p>
          <a:p>
            <a:pPr algn="just"/>
            <a:r>
              <a:rPr lang="en-US" dirty="0"/>
              <a:t>Now, in both optics and acoustics, we use a quantity called the </a:t>
            </a:r>
            <a:r>
              <a:rPr lang="en-US" b="1" dirty="0"/>
              <a:t>F-number</a:t>
            </a:r>
            <a:r>
              <a:rPr lang="en-US" dirty="0"/>
              <a:t>, or </a:t>
            </a:r>
            <a:r>
              <a:rPr lang="en-US" b="1" dirty="0"/>
              <a:t>F-ratio</a:t>
            </a:r>
            <a:r>
              <a:rPr lang="en-US" dirty="0"/>
              <a:t>, to describe focusing strength. The F-number is defined as the radius of curvature divided by twice the aperture radius. Mathematically, that’s:</a:t>
            </a:r>
          </a:p>
          <a:p>
            <a:pPr algn="just"/>
            <a:r>
              <a:rPr lang="en-US" b="1" dirty="0"/>
              <a:t>F equals R divided by two A.</a:t>
            </a:r>
          </a:p>
          <a:p>
            <a:pPr algn="just"/>
            <a:endParaRPr lang="en-US" dirty="0"/>
          </a:p>
          <a:p>
            <a:pPr algn="just"/>
            <a:r>
              <a:rPr lang="en-US" dirty="0"/>
              <a:t>Here, R is the radius of curvature, and A is the aperture radius. So, a smaller R or a larger aperture A gives you a smaller F-number — meaning stronger focusing. Conversely, a large F-number corresponds to weaker focusing.</a:t>
            </a:r>
          </a:p>
          <a:p>
            <a:pPr algn="just"/>
            <a:endParaRPr lang="en-US" dirty="0"/>
          </a:p>
          <a:p>
            <a:pPr algn="just"/>
            <a:r>
              <a:rPr lang="en-US" dirty="0"/>
              <a:t>So what we’re really describing here is how </a:t>
            </a:r>
            <a:r>
              <a:rPr lang="en-US" b="1" dirty="0"/>
              <a:t>lateral resolution</a:t>
            </a:r>
            <a:r>
              <a:rPr lang="en-US" dirty="0"/>
              <a:t> changes as a function of focusing strength and imaging depth. When you design an ultrasound system, you must decide whether you want a narrow beam with strong focusing or a broader, more uniform beam with weaker focusing, depending on your imaging application.</a:t>
            </a:r>
          </a:p>
        </p:txBody>
      </p:sp>
      <p:sp>
        <p:nvSpPr>
          <p:cNvPr id="4" name="Slide Number Placeholder 3"/>
          <p:cNvSpPr>
            <a:spLocks noGrp="1"/>
          </p:cNvSpPr>
          <p:nvPr>
            <p:ph type="sldNum" sz="quarter" idx="5"/>
          </p:nvPr>
        </p:nvSpPr>
        <p:spPr/>
        <p:txBody>
          <a:bodyPr/>
          <a:lstStyle/>
          <a:p>
            <a:fld id="{16362E68-66C4-4B01-8D1F-712CF75BFD43}" type="slidenum">
              <a:rPr lang="en-US" smtClean="0"/>
              <a:t>38</a:t>
            </a:fld>
            <a:endParaRPr lang="en-US"/>
          </a:p>
        </p:txBody>
      </p:sp>
    </p:spTree>
    <p:extLst>
      <p:ext uri="{BB962C8B-B14F-4D97-AF65-F5344CB8AC3E}">
        <p14:creationId xmlns:p14="http://schemas.microsoft.com/office/powerpoint/2010/main" val="37629522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Alright, so we’ve talked about lateral resolution — how well we can distinguish two points that are side by side. Now let’s move on to the next concept, which is </a:t>
            </a:r>
            <a:r>
              <a:rPr lang="en-US" b="1" dirty="0"/>
              <a:t>axial resolution</a:t>
            </a:r>
            <a:r>
              <a:rPr lang="en-US" dirty="0"/>
              <a:t>, or sometimes called </a:t>
            </a:r>
            <a:r>
              <a:rPr lang="en-US" b="1" dirty="0"/>
              <a:t>longitudinal resolution</a:t>
            </a:r>
            <a:r>
              <a:rPr lang="en-US" dirty="0"/>
              <a:t> — meaning how well we can distinguish two points </a:t>
            </a:r>
            <a:r>
              <a:rPr lang="en-US" b="1" dirty="0"/>
              <a:t>along the direction of beam propagation</a:t>
            </a:r>
            <a:r>
              <a:rPr lang="en-US" dirty="0"/>
              <a:t>.</a:t>
            </a:r>
          </a:p>
          <a:p>
            <a:pPr algn="l"/>
            <a:endParaRPr lang="en-US" dirty="0"/>
          </a:p>
          <a:p>
            <a:pPr algn="l"/>
            <a:r>
              <a:rPr lang="en-US" dirty="0"/>
              <a:t>If you look at this figure, it might seem a little tricky at first glance, but let’s walk through it carefully together. To understand axial resolution, remember that in ultrasound imaging we always send out short bursts, or pulses, of sound — not continuous waves. We need these </a:t>
            </a:r>
            <a:r>
              <a:rPr lang="en-US" b="1" dirty="0"/>
              <a:t>pulses</a:t>
            </a:r>
            <a:r>
              <a:rPr lang="en-US" dirty="0"/>
              <a:t>, and as we mentioned before when talking about damping, that damping helps shorten the pulse. A shorter pulse means better resolution.</a:t>
            </a:r>
          </a:p>
          <a:p>
            <a:pPr algn="l"/>
            <a:endParaRPr lang="en-US" dirty="0"/>
          </a:p>
          <a:p>
            <a:pPr algn="l"/>
            <a:r>
              <a:rPr lang="en-US" dirty="0"/>
              <a:t>So imagine you send out one pulse. You already know the </a:t>
            </a:r>
            <a:r>
              <a:rPr lang="en-US" b="1" dirty="0"/>
              <a:t>speed of sound</a:t>
            </a:r>
            <a:r>
              <a:rPr lang="en-US" dirty="0"/>
              <a:t> in the medium, so after a short while, the pulse travels outward, interacts with the tissue, and part of it comes back as an echo. Based on the </a:t>
            </a:r>
            <a:r>
              <a:rPr lang="en-US" b="1" dirty="0"/>
              <a:t>time interval</a:t>
            </a:r>
            <a:r>
              <a:rPr lang="en-US" dirty="0"/>
              <a:t> between when we send the pulse and when we receive the echo, we can calculate the </a:t>
            </a:r>
            <a:r>
              <a:rPr lang="en-US" b="1" dirty="0"/>
              <a:t>round-trip distance</a:t>
            </a:r>
            <a:r>
              <a:rPr lang="en-US" dirty="0"/>
              <a:t> the sound wave has traveled.</a:t>
            </a:r>
          </a:p>
          <a:p>
            <a:pPr algn="l"/>
            <a:endParaRPr lang="en-US" dirty="0"/>
          </a:p>
          <a:p>
            <a:pPr algn="l"/>
            <a:r>
              <a:rPr lang="en-US" dirty="0"/>
              <a:t>Now, if I send another pulse right after the first one, the same process repeats — it goes out, reflects, and comes back. The key here is that </a:t>
            </a:r>
            <a:r>
              <a:rPr lang="en-US" b="1" dirty="0"/>
              <a:t>axial resolution</a:t>
            </a:r>
            <a:r>
              <a:rPr lang="en-US" dirty="0"/>
              <a:t> tells us how well we can resolve </a:t>
            </a:r>
            <a:r>
              <a:rPr lang="en-US" b="1" dirty="0"/>
              <a:t>separate boundaries</a:t>
            </a:r>
            <a:r>
              <a:rPr lang="en-US" dirty="0"/>
              <a:t> along that same line of travel. So the big question is: </a:t>
            </a:r>
            <a:r>
              <a:rPr lang="en-US" i="1" dirty="0"/>
              <a:t>what’s the smallest distance between two reflecting surfaces that we can still tell apart?</a:t>
            </a:r>
            <a:r>
              <a:rPr lang="en-US" dirty="0"/>
              <a:t> That minimum separable distance is what we call the </a:t>
            </a:r>
            <a:r>
              <a:rPr lang="en-US" b="1" dirty="0"/>
              <a:t>axial resolution</a:t>
            </a:r>
            <a:r>
              <a:rPr lang="en-US" dirty="0"/>
              <a:t>.</a:t>
            </a:r>
          </a:p>
          <a:p>
            <a:pPr algn="l"/>
            <a:endParaRPr lang="en-US" dirty="0"/>
          </a:p>
          <a:p>
            <a:pPr algn="l"/>
            <a:r>
              <a:rPr lang="en-US" dirty="0"/>
              <a:t>If those two boundaries are too close together, the echoes from them will </a:t>
            </a:r>
            <a:r>
              <a:rPr lang="en-US" b="1" dirty="0"/>
              <a:t>overlap</a:t>
            </a:r>
            <a:r>
              <a:rPr lang="en-US" dirty="0"/>
              <a:t> — just like what you see in this figure — and when that happens, all the signals merge, so you can’t tell which one is which. They just blur into one single reflection.</a:t>
            </a:r>
          </a:p>
          <a:p>
            <a:pPr algn="l"/>
            <a:r>
              <a:rPr lang="en-US" dirty="0"/>
              <a:t>From this physical reasoning, we can define the formula for axial resolution. It’s given by </a:t>
            </a:r>
            <a:r>
              <a:rPr lang="en-US" b="1" dirty="0"/>
              <a:t>one-half times the pulse duration times the speed of sound</a:t>
            </a:r>
            <a:r>
              <a:rPr lang="en-US" dirty="0"/>
              <a:t>. Let me say that clearly — axial resolution equals one-half times pulse duration times c, where </a:t>
            </a:r>
            <a:r>
              <a:rPr lang="en-US" i="1" dirty="0"/>
              <a:t>c</a:t>
            </a:r>
            <a:r>
              <a:rPr lang="en-US" dirty="0"/>
              <a:t> represents the speed of sound in the medium.</a:t>
            </a:r>
          </a:p>
          <a:p>
            <a:pPr algn="l"/>
            <a:endParaRPr lang="en-US" dirty="0"/>
          </a:p>
          <a:p>
            <a:pPr algn="l"/>
            <a:r>
              <a:rPr lang="en-US" dirty="0"/>
              <a:t>So, mathematically, that’s:</a:t>
            </a:r>
            <a:br>
              <a:rPr lang="en-US" dirty="0"/>
            </a:br>
            <a:r>
              <a:rPr lang="en-US" b="1" dirty="0"/>
              <a:t>Axial resolution equals one-half multiplied by pulse duration multiplied by c.</a:t>
            </a:r>
            <a:endParaRPr lang="en-US" dirty="0"/>
          </a:p>
          <a:p>
            <a:pPr algn="l"/>
            <a:r>
              <a:rPr lang="en-US" dirty="0"/>
              <a:t>This comes from a simple idea. For a first-order approximation, we assume the speed of sound is uniform throughout the tissue. Then we can look at which factors matter most. There are two major players here: the </a:t>
            </a:r>
            <a:r>
              <a:rPr lang="en-US" b="1" dirty="0"/>
              <a:t>pulse duration</a:t>
            </a:r>
            <a:r>
              <a:rPr lang="en-US" dirty="0"/>
              <a:t> and the </a:t>
            </a:r>
            <a:r>
              <a:rPr lang="en-US" b="1" dirty="0"/>
              <a:t>sound speed</a:t>
            </a:r>
            <a:r>
              <a:rPr lang="en-US" dirty="0"/>
              <a:t>. The smaller the pulse duration, the better the resolution. And actually, a smaller sound speed also improves resolution, because the wave doesn’t travel as far during each time interval.</a:t>
            </a:r>
          </a:p>
          <a:p>
            <a:pPr algn="l"/>
            <a:endParaRPr lang="en-US" dirty="0"/>
          </a:p>
          <a:p>
            <a:pPr algn="l"/>
            <a:r>
              <a:rPr lang="en-US" dirty="0"/>
              <a:t>Now, picture this in your mind. You send out a pulse — it has a certain </a:t>
            </a:r>
            <a:r>
              <a:rPr lang="en-US" b="1" dirty="0"/>
              <a:t>length</a:t>
            </a:r>
            <a:r>
              <a:rPr lang="en-US" dirty="0"/>
              <a:t>, from the front, which we call the </a:t>
            </a:r>
            <a:r>
              <a:rPr lang="en-US" b="1" dirty="0"/>
              <a:t>leading edge</a:t>
            </a:r>
            <a:r>
              <a:rPr lang="en-US" dirty="0"/>
              <a:t>, to the back, which we call the </a:t>
            </a:r>
            <a:r>
              <a:rPr lang="en-US" b="1" dirty="0"/>
              <a:t>trailing edge</a:t>
            </a:r>
            <a:r>
              <a:rPr lang="en-US" dirty="0"/>
              <a:t>. This whole pulse moves through the tissue. As it moves, it hits boundaries — let’s call them </a:t>
            </a:r>
            <a:r>
              <a:rPr lang="en-US" b="1" dirty="0"/>
              <a:t>surface A</a:t>
            </a:r>
            <a:r>
              <a:rPr lang="en-US" dirty="0"/>
              <a:t> and </a:t>
            </a:r>
            <a:r>
              <a:rPr lang="en-US" b="1" dirty="0"/>
              <a:t>surface B</a:t>
            </a:r>
            <a:r>
              <a:rPr lang="en-US" dirty="0"/>
              <a:t>. The leading edge of the pulse reaches surface A first and reflects back, while the trailing part continues forward. Some portion of the pulse keeps going and hits surface B, and then that part reflects back too.</a:t>
            </a:r>
          </a:p>
          <a:p>
            <a:pPr algn="l"/>
            <a:endParaRPr lang="en-US" dirty="0"/>
          </a:p>
          <a:p>
            <a:pPr algn="l"/>
            <a:r>
              <a:rPr lang="en-US" dirty="0"/>
              <a:t>So the leading edge reflects first, and a moment later, the trailing edge and the transmitted component reach the second boundary. The reflected waves from surface A and surface B both travel back toward the transducer. Now, if these two boundaries are so close that the </a:t>
            </a:r>
            <a:r>
              <a:rPr lang="en-US" b="1" dirty="0"/>
              <a:t>time difference</a:t>
            </a:r>
            <a:r>
              <a:rPr lang="en-US" dirty="0"/>
              <a:t> between those reflections is shorter than the pulse duration, the two echoes overlap — and we cannot tell them apart. But if the separation is large enough that the round-trip time between them is longer than half the pulse duration, we can distinguish the two.</a:t>
            </a:r>
          </a:p>
          <a:p>
            <a:pPr algn="l"/>
            <a:endParaRPr lang="en-US" dirty="0"/>
          </a:p>
          <a:p>
            <a:pPr algn="l"/>
            <a:r>
              <a:rPr lang="en-US" dirty="0"/>
              <a:t>That’s exactly how we define </a:t>
            </a:r>
            <a:r>
              <a:rPr lang="en-US" b="1" dirty="0"/>
              <a:t>axial resolution</a:t>
            </a:r>
            <a:r>
              <a:rPr lang="en-US" dirty="0"/>
              <a:t> — it’s the </a:t>
            </a:r>
            <a:r>
              <a:rPr lang="en-US" b="1" dirty="0"/>
              <a:t>distance between surface A and surface B</a:t>
            </a:r>
            <a:r>
              <a:rPr lang="en-US" dirty="0"/>
              <a:t> that produces two distinguishable echoes. In symbols, we can write it as:</a:t>
            </a:r>
            <a:br>
              <a:rPr lang="en-US" dirty="0"/>
            </a:br>
            <a:r>
              <a:rPr lang="en-US" b="1" dirty="0"/>
              <a:t>Delta x equals one-half times pulse duration times c.</a:t>
            </a:r>
            <a:endParaRPr lang="en-US" dirty="0"/>
          </a:p>
          <a:p>
            <a:pPr algn="l"/>
            <a:r>
              <a:rPr lang="en-US" dirty="0"/>
              <a:t>Let me read that again in a smooth way:</a:t>
            </a:r>
            <a:br>
              <a:rPr lang="en-US" dirty="0"/>
            </a:br>
            <a:r>
              <a:rPr lang="en-US" dirty="0"/>
              <a:t>“Delta x equals one-half times pulse duration times c.”</a:t>
            </a:r>
          </a:p>
          <a:p>
            <a:pPr algn="l"/>
            <a:r>
              <a:rPr lang="en-US" dirty="0"/>
              <a:t>The one-half factor is there because the sound wave travels a round trip — out to the boundary and then back — so only half of that total distance corresponds to the actual separation between two reflectors.</a:t>
            </a:r>
          </a:p>
          <a:p>
            <a:pPr algn="l"/>
            <a:endParaRPr lang="en-US" dirty="0"/>
          </a:p>
          <a:p>
            <a:pPr algn="l"/>
            <a:r>
              <a:rPr lang="en-US" dirty="0"/>
              <a:t>So here’s the physical picture:</a:t>
            </a:r>
            <a:br>
              <a:rPr lang="en-US" dirty="0"/>
            </a:br>
            <a:r>
              <a:rPr lang="en-US" dirty="0"/>
              <a:t>If the pulse duration is short, the leading and trailing edges of the pulse are close together, which means the echoes from A and B will be well separated in time — giving you </a:t>
            </a:r>
            <a:r>
              <a:rPr lang="en-US" b="1" dirty="0"/>
              <a:t>better axial resolution</a:t>
            </a:r>
            <a:r>
              <a:rPr lang="en-US" dirty="0"/>
              <a:t>.</a:t>
            </a:r>
            <a:br>
              <a:rPr lang="en-US" dirty="0"/>
            </a:br>
            <a:r>
              <a:rPr lang="en-US" dirty="0"/>
              <a:t>If the pulse duration is long, or if the boundaries are too close, then the echoes will merge together, and you’ll lose that resolution.</a:t>
            </a:r>
          </a:p>
          <a:p>
            <a:pPr algn="l"/>
            <a:r>
              <a:rPr lang="en-US" dirty="0"/>
              <a:t>So when we design ultrasound systems, we try to make the pulse as short as possible — and that’s where the </a:t>
            </a:r>
            <a:r>
              <a:rPr lang="en-US" b="1" dirty="0"/>
              <a:t>damping material</a:t>
            </a:r>
            <a:r>
              <a:rPr lang="en-US" dirty="0"/>
              <a:t> plays a critical role. The damping shortens the pulse, improves temporal separation, and gives us sharper axial resolution.</a:t>
            </a:r>
          </a:p>
          <a:p>
            <a:pPr algn="l"/>
            <a:endParaRPr lang="en-US" dirty="0"/>
          </a:p>
          <a:p>
            <a:pPr algn="l"/>
            <a:r>
              <a:rPr lang="en-US" dirty="0"/>
              <a:t>To sum it up:</a:t>
            </a:r>
            <a:br>
              <a:rPr lang="en-US" dirty="0"/>
            </a:br>
            <a:r>
              <a:rPr lang="en-US" dirty="0"/>
              <a:t>Axial resolution represents the </a:t>
            </a:r>
            <a:r>
              <a:rPr lang="en-US" b="1" dirty="0"/>
              <a:t>minimum distance between two boundaries along the beam path</a:t>
            </a:r>
            <a:r>
              <a:rPr lang="en-US" dirty="0"/>
              <a:t> that can be resolved separately. It depends mainly on </a:t>
            </a:r>
            <a:r>
              <a:rPr lang="en-US" b="1" dirty="0"/>
              <a:t>pulse duration</a:t>
            </a:r>
            <a:r>
              <a:rPr lang="en-US" dirty="0"/>
              <a:t> and the </a:t>
            </a:r>
            <a:r>
              <a:rPr lang="en-US" b="1" dirty="0"/>
              <a:t>speed of sound</a:t>
            </a:r>
            <a:r>
              <a:rPr lang="en-US" dirty="0"/>
              <a:t> in the tissue. The shorter the pulse and the slower the sound, the finer the detail we can see along that direction.</a:t>
            </a:r>
          </a:p>
          <a:p>
            <a:pPr algn="l"/>
            <a:endParaRPr lang="en-US" dirty="0"/>
          </a:p>
          <a:p>
            <a:pPr algn="l"/>
            <a:r>
              <a:rPr lang="en-US" dirty="0"/>
              <a:t>So just review this figure carefully yourself. Once you visualize how the pulse moves forward, hits surface A, then surface B, and the echoes return, the logic becomes crystal clear. We now have both key ideas of </a:t>
            </a:r>
            <a:r>
              <a:rPr lang="en-US" b="1" dirty="0"/>
              <a:t>spatial resolution</a:t>
            </a:r>
            <a:r>
              <a:rPr lang="en-US" dirty="0"/>
              <a:t> — lateral resolution and axial resolution — and next, we’ll move on to discuss how all this affects </a:t>
            </a:r>
            <a:r>
              <a:rPr lang="en-US" b="1" dirty="0"/>
              <a:t>image contrast</a:t>
            </a:r>
            <a:r>
              <a:rPr lang="en-US" dirty="0"/>
              <a:t>, which determines how clearly structures appear on the ultrasound image.</a:t>
            </a:r>
          </a:p>
        </p:txBody>
      </p:sp>
      <p:sp>
        <p:nvSpPr>
          <p:cNvPr id="4" name="Slide Number Placeholder 3"/>
          <p:cNvSpPr>
            <a:spLocks noGrp="1"/>
          </p:cNvSpPr>
          <p:nvPr>
            <p:ph type="sldNum" sz="quarter" idx="5"/>
          </p:nvPr>
        </p:nvSpPr>
        <p:spPr/>
        <p:txBody>
          <a:bodyPr/>
          <a:lstStyle/>
          <a:p>
            <a:fld id="{16362E68-66C4-4B01-8D1F-712CF75BFD43}" type="slidenum">
              <a:rPr lang="en-US" smtClean="0"/>
              <a:t>39</a:t>
            </a:fld>
            <a:endParaRPr lang="en-US"/>
          </a:p>
        </p:txBody>
      </p:sp>
    </p:spTree>
    <p:extLst>
      <p:ext uri="{BB962C8B-B14F-4D97-AF65-F5344CB8AC3E}">
        <p14:creationId xmlns:p14="http://schemas.microsoft.com/office/powerpoint/2010/main" val="1220732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Okay, now let’s talk about medical imaging again, focusing on the five major modalities we’ve been studying.</a:t>
            </a:r>
            <a:br>
              <a:rPr lang="en-US" dirty="0"/>
            </a:br>
            <a:r>
              <a:rPr lang="en-US" dirty="0"/>
              <a:t>We’ve already gone through </a:t>
            </a:r>
            <a:r>
              <a:rPr lang="en-US" b="1" dirty="0"/>
              <a:t>X-ray imaging</a:t>
            </a:r>
            <a:r>
              <a:rPr lang="en-US" dirty="0"/>
              <a:t>, </a:t>
            </a:r>
            <a:r>
              <a:rPr lang="en-US" b="1" dirty="0"/>
              <a:t>nuclear imaging</a:t>
            </a:r>
            <a:r>
              <a:rPr lang="en-US" dirty="0"/>
              <a:t>, and </a:t>
            </a:r>
            <a:r>
              <a:rPr lang="en-US" b="1" dirty="0"/>
              <a:t>MRI</a:t>
            </a:r>
            <a:r>
              <a:rPr lang="en-US" dirty="0"/>
              <a:t> — the three big ones. The next one is </a:t>
            </a:r>
            <a:r>
              <a:rPr lang="en-US" b="1" dirty="0"/>
              <a:t>ultrasound</a:t>
            </a:r>
            <a:r>
              <a:rPr lang="en-US" dirty="0"/>
              <a:t>, and after that, we’ll finish with </a:t>
            </a:r>
            <a:r>
              <a:rPr lang="en-US" b="1" dirty="0"/>
              <a:t>optical imaging</a:t>
            </a:r>
            <a:r>
              <a:rPr lang="en-US" dirty="0"/>
              <a:t>, which, as you’ll see later, is also very unique and quite powerful.</a:t>
            </a:r>
          </a:p>
          <a:p>
            <a:pPr algn="just"/>
            <a:endParaRPr lang="en-US" dirty="0"/>
          </a:p>
          <a:p>
            <a:pPr algn="just"/>
            <a:r>
              <a:rPr lang="en-US" dirty="0"/>
              <a:t>Ultrasound imaging has several clear advantages. First, it involves </a:t>
            </a:r>
            <a:r>
              <a:rPr lang="en-US" b="1" dirty="0"/>
              <a:t>no ionizing radiation</a:t>
            </a:r>
            <a:r>
              <a:rPr lang="en-US" dirty="0"/>
              <a:t>. That’s very important because, unlike X-rays or gamma rays, ultrasound uses </a:t>
            </a:r>
            <a:r>
              <a:rPr lang="en-US" b="1" dirty="0"/>
              <a:t>mechanical sound waves</a:t>
            </a:r>
            <a:r>
              <a:rPr lang="en-US" dirty="0"/>
              <a:t>, not electromagnetic radiation. So there’s </a:t>
            </a:r>
            <a:r>
              <a:rPr lang="en-US" b="1" dirty="0"/>
              <a:t>no risk of DNA damage</a:t>
            </a:r>
            <a:r>
              <a:rPr lang="en-US" dirty="0"/>
              <a:t> and no concern about radiation-induced cancer.</a:t>
            </a:r>
          </a:p>
          <a:p>
            <a:pPr algn="just"/>
            <a:r>
              <a:rPr lang="en-US" dirty="0"/>
              <a:t>Another major strength is </a:t>
            </a:r>
            <a:r>
              <a:rPr lang="en-US" b="1" dirty="0"/>
              <a:t>speed</a:t>
            </a:r>
            <a:r>
              <a:rPr lang="en-US" dirty="0"/>
              <a:t>. Ultrasound provides images in real time — you can literally move the probe and watch the image update instantly. The </a:t>
            </a:r>
            <a:r>
              <a:rPr lang="en-US" b="1" dirty="0"/>
              <a:t>transducer</a:t>
            </a:r>
            <a:r>
              <a:rPr lang="en-US" dirty="0"/>
              <a:t>, or ultrasound probe, can be gently moved across the body, for example, over the </a:t>
            </a:r>
            <a:r>
              <a:rPr lang="en-US" b="1" dirty="0"/>
              <a:t>abdomen</a:t>
            </a:r>
            <a:r>
              <a:rPr lang="en-US" dirty="0"/>
              <a:t> to monitor a baby during pregnancy, or over the </a:t>
            </a:r>
            <a:r>
              <a:rPr lang="en-US" b="1" dirty="0"/>
              <a:t>chest</a:t>
            </a:r>
            <a:r>
              <a:rPr lang="en-US" dirty="0"/>
              <a:t> to examine </a:t>
            </a:r>
            <a:r>
              <a:rPr lang="en-US" b="1" dirty="0"/>
              <a:t>cardiac function</a:t>
            </a:r>
            <a:r>
              <a:rPr lang="en-US" dirty="0"/>
              <a:t>. It’s a quick, flexible, and </a:t>
            </a:r>
            <a:r>
              <a:rPr lang="en-US" b="1" dirty="0"/>
              <a:t>low-cost</a:t>
            </a:r>
            <a:r>
              <a:rPr lang="en-US" dirty="0"/>
              <a:t> imaging modality.</a:t>
            </a:r>
          </a:p>
          <a:p>
            <a:pPr algn="just"/>
            <a:endParaRPr lang="en-US" dirty="0"/>
          </a:p>
          <a:p>
            <a:pPr algn="just"/>
            <a:r>
              <a:rPr lang="en-US" dirty="0"/>
              <a:t>Of course, like every imaging method, ultrasound has its </a:t>
            </a:r>
            <a:r>
              <a:rPr lang="en-US" b="1" dirty="0"/>
              <a:t>limitations</a:t>
            </a:r>
            <a:r>
              <a:rPr lang="en-US" dirty="0"/>
              <a:t>. One limitation is the </a:t>
            </a:r>
            <a:r>
              <a:rPr lang="en-US" b="1" dirty="0"/>
              <a:t>penetration depth</a:t>
            </a:r>
            <a:r>
              <a:rPr lang="en-US" dirty="0"/>
              <a:t>. It can’t go very deep into the body, especially through hard tissue or bone. X-ray imaging, in contrast, is excellent for </a:t>
            </a:r>
            <a:r>
              <a:rPr lang="en-US" b="1" dirty="0"/>
              <a:t>bone-tissue</a:t>
            </a:r>
            <a:r>
              <a:rPr lang="en-US" dirty="0"/>
              <a:t> or </a:t>
            </a:r>
            <a:r>
              <a:rPr lang="en-US" b="1" dirty="0"/>
              <a:t>tissue-air</a:t>
            </a:r>
            <a:r>
              <a:rPr lang="en-US" dirty="0"/>
              <a:t> interfaces — like lungs or bones — because those materials have very different densities and attenuate X-rays differently. Ultrasound, on the other hand, depends on </a:t>
            </a:r>
            <a:r>
              <a:rPr lang="en-US" b="1" dirty="0"/>
              <a:t>acoustic impedance</a:t>
            </a:r>
            <a:r>
              <a:rPr lang="en-US" dirty="0"/>
              <a:t>, which determines how sound travels through a material. When there’s a large mismatch in impedance, such as between air and bone, most of the ultrasound energy </a:t>
            </a:r>
            <a:r>
              <a:rPr lang="en-US" b="1" dirty="0"/>
              <a:t>reflects back</a:t>
            </a:r>
            <a:r>
              <a:rPr lang="en-US" dirty="0"/>
              <a:t> instead of penetrating.</a:t>
            </a:r>
          </a:p>
          <a:p>
            <a:pPr algn="just"/>
            <a:endParaRPr lang="en-US" dirty="0"/>
          </a:p>
          <a:p>
            <a:pPr algn="just"/>
            <a:r>
              <a:rPr lang="en-US" dirty="0"/>
              <a:t>That’s why it’s difficult to image structures behind the lungs or skull. To get a clear image of the heart, for example, you have to find an </a:t>
            </a:r>
            <a:r>
              <a:rPr lang="en-US" b="1" dirty="0"/>
              <a:t>acoustic window</a:t>
            </a:r>
            <a:r>
              <a:rPr lang="en-US" dirty="0"/>
              <a:t> between the ribs — an area where sound can travel through soft tissue effectively.</a:t>
            </a:r>
          </a:p>
          <a:p>
            <a:pPr algn="just"/>
            <a:endParaRPr lang="en-US" dirty="0"/>
          </a:p>
          <a:p>
            <a:pPr algn="just"/>
            <a:r>
              <a:rPr lang="en-US" dirty="0"/>
              <a:t>Ultrasound imaging mainly works on the principle of </a:t>
            </a:r>
            <a:r>
              <a:rPr lang="en-US" b="1" dirty="0"/>
              <a:t>reflection and scattering</a:t>
            </a:r>
            <a:r>
              <a:rPr lang="en-US" dirty="0"/>
              <a:t>. The system sends out sound waves; those waves hit structures inside the body — tissue boundaries, organs, or small particles — and the echoes are detected to form an image. There are also </a:t>
            </a:r>
            <a:r>
              <a:rPr lang="en-US" b="1" dirty="0"/>
              <a:t>transmission-based</a:t>
            </a:r>
            <a:r>
              <a:rPr lang="en-US" dirty="0"/>
              <a:t> ultrasound methods, but those are less common in clinical imaging.</a:t>
            </a:r>
          </a:p>
          <a:p>
            <a:pPr algn="just"/>
            <a:endParaRPr lang="en-US" dirty="0"/>
          </a:p>
          <a:p>
            <a:pPr algn="just"/>
            <a:r>
              <a:rPr lang="en-US" dirty="0"/>
              <a:t>Beyond diagnosis, ultrasound is used for </a:t>
            </a:r>
            <a:r>
              <a:rPr lang="en-US" b="1" dirty="0"/>
              <a:t>image-guided procedures</a:t>
            </a:r>
            <a:r>
              <a:rPr lang="en-US" dirty="0"/>
              <a:t>, such as biopsies and minimally invasive surgeries, where live ultrasound images can be registered with prior CT or MRI scans to help guide the doctor precisely.</a:t>
            </a:r>
          </a:p>
          <a:p>
            <a:pPr algn="just"/>
            <a:endParaRPr lang="en-US" dirty="0"/>
          </a:p>
          <a:p>
            <a:pPr algn="just"/>
            <a:r>
              <a:rPr lang="en-US" dirty="0"/>
              <a:t>And in recent years, ultrasound has even found a role in </a:t>
            </a:r>
            <a:r>
              <a:rPr lang="en-US" b="1" dirty="0"/>
              <a:t>neuromodulation</a:t>
            </a:r>
            <a:r>
              <a:rPr lang="en-US" dirty="0"/>
              <a:t> — using focused ultrasound to </a:t>
            </a:r>
            <a:r>
              <a:rPr lang="en-US" b="1" dirty="0"/>
              <a:t>stimulate neural tissue</a:t>
            </a:r>
            <a:r>
              <a:rPr lang="en-US" dirty="0"/>
              <a:t>, potentially helping to treat conditions like </a:t>
            </a:r>
            <a:r>
              <a:rPr lang="en-US" b="1" dirty="0"/>
              <a:t>depression</a:t>
            </a:r>
            <a:r>
              <a:rPr lang="en-US" dirty="0"/>
              <a:t> or </a:t>
            </a:r>
            <a:r>
              <a:rPr lang="en-US" b="1" dirty="0"/>
              <a:t>Parkinson’s disease</a:t>
            </a:r>
            <a:r>
              <a:rPr lang="en-US" dirty="0"/>
              <a:t>. This is a very exciting and emerging field, showing that ultrasound is far more than just an imaging tool.</a:t>
            </a:r>
          </a:p>
        </p:txBody>
      </p:sp>
      <p:sp>
        <p:nvSpPr>
          <p:cNvPr id="4" name="Slide Number Placeholder 3"/>
          <p:cNvSpPr>
            <a:spLocks noGrp="1"/>
          </p:cNvSpPr>
          <p:nvPr>
            <p:ph type="sldNum" sz="quarter" idx="5"/>
          </p:nvPr>
        </p:nvSpPr>
        <p:spPr/>
        <p:txBody>
          <a:bodyPr/>
          <a:lstStyle/>
          <a:p>
            <a:fld id="{16362E68-66C4-4B01-8D1F-712CF75BFD43}" type="slidenum">
              <a:rPr lang="en-US" smtClean="0"/>
              <a:t>4</a:t>
            </a:fld>
            <a:endParaRPr lang="en-US"/>
          </a:p>
        </p:txBody>
      </p:sp>
    </p:spTree>
    <p:extLst>
      <p:ext uri="{BB962C8B-B14F-4D97-AF65-F5344CB8AC3E}">
        <p14:creationId xmlns:p14="http://schemas.microsoft.com/office/powerpoint/2010/main" val="14363539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Now, let’s talk about </a:t>
            </a:r>
            <a:r>
              <a:rPr lang="en-US" b="1" dirty="0"/>
              <a:t>image contrast</a:t>
            </a:r>
            <a:r>
              <a:rPr lang="en-US" dirty="0"/>
              <a:t> in ultrasound imaging. The term “contrast” here simply refers to how different tissues appear relative to one another based on the strength of the returning echoes. In ultrasound, acoustic waves interact with different tissues in different ways — and that’s why we see some areas appearing brighter and others darker on the screen.</a:t>
            </a:r>
          </a:p>
          <a:p>
            <a:pPr algn="just"/>
            <a:endParaRPr lang="en-US" dirty="0"/>
          </a:p>
          <a:p>
            <a:pPr algn="just"/>
            <a:r>
              <a:rPr lang="en-US" dirty="0"/>
              <a:t>We use the prefixes “hyper” and “hypo” to describe this difference in the scattering amplitude of echoes. When a tissue produces echoes that have a </a:t>
            </a:r>
            <a:r>
              <a:rPr lang="en-US" b="1" dirty="0"/>
              <a:t>higher scattering amplitude than the average</a:t>
            </a:r>
            <a:r>
              <a:rPr lang="en-US" dirty="0"/>
              <a:t>, we call it </a:t>
            </a:r>
            <a:r>
              <a:rPr lang="en-US" b="1" dirty="0"/>
              <a:t>“hyperechoic.”</a:t>
            </a:r>
            <a:r>
              <a:rPr lang="en-US" dirty="0"/>
              <a:t> That means the reflected signal is stronger than normal, and it shows up as a bright region on the ultrasound image. Conversely, when the tissue has a </a:t>
            </a:r>
            <a:r>
              <a:rPr lang="en-US" b="1" dirty="0"/>
              <a:t>lower scattering amplitude than average</a:t>
            </a:r>
            <a:r>
              <a:rPr lang="en-US" dirty="0"/>
              <a:t>, we call it </a:t>
            </a:r>
            <a:r>
              <a:rPr lang="en-US" b="1" dirty="0"/>
              <a:t>“hypoechoic.”</a:t>
            </a:r>
            <a:r>
              <a:rPr lang="en-US" dirty="0"/>
              <a:t> In that case, the reflected signal is weaker, and it appears darker on the image.</a:t>
            </a:r>
          </a:p>
          <a:p>
            <a:pPr algn="just"/>
            <a:endParaRPr lang="en-US" dirty="0"/>
          </a:p>
          <a:p>
            <a:pPr algn="just"/>
            <a:r>
              <a:rPr lang="en-US" dirty="0"/>
              <a:t>These variations in brightness — from hyperechoic to hypoechoic — are what give us contrast. They allow us to distinguish one structure from another. For example, on the ultrasound image shown here, you can see how the liver, renal sinus fat, renal pyramids, and fluid-filled bowel loops all appear with different brightness levels. The </a:t>
            </a:r>
            <a:r>
              <a:rPr lang="en-US" b="1" dirty="0"/>
              <a:t>renal sinus fat</a:t>
            </a:r>
            <a:r>
              <a:rPr lang="en-US" dirty="0"/>
              <a:t> appears bright because it is hyperechoic — it reflects ultrasound strongly. The </a:t>
            </a:r>
            <a:r>
              <a:rPr lang="en-US" b="1" dirty="0"/>
              <a:t>renal pyramids</a:t>
            </a:r>
            <a:r>
              <a:rPr lang="en-US" dirty="0"/>
              <a:t> or </a:t>
            </a:r>
            <a:r>
              <a:rPr lang="en-US" b="1" dirty="0"/>
              <a:t>fluid-filled bowel loops</a:t>
            </a:r>
            <a:r>
              <a:rPr lang="en-US" dirty="0"/>
              <a:t> appear darker because they are hypoechoic — they scatter less energy.</a:t>
            </a:r>
          </a:p>
          <a:p>
            <a:pPr algn="just"/>
            <a:endParaRPr lang="en-US" dirty="0"/>
          </a:p>
          <a:p>
            <a:pPr algn="just"/>
            <a:r>
              <a:rPr lang="en-US" dirty="0"/>
              <a:t>Some tissues, like the </a:t>
            </a:r>
            <a:r>
              <a:rPr lang="en-US" b="1" dirty="0"/>
              <a:t>liver</a:t>
            </a:r>
            <a:r>
              <a:rPr lang="en-US" dirty="0"/>
              <a:t> or </a:t>
            </a:r>
            <a:r>
              <a:rPr lang="en-US" b="1" dirty="0"/>
              <a:t>renal cortex</a:t>
            </a:r>
            <a:r>
              <a:rPr lang="en-US" dirty="0"/>
              <a:t>, tend to have </a:t>
            </a:r>
            <a:r>
              <a:rPr lang="en-US" b="1" dirty="0"/>
              <a:t>uniform, mid-level echogenicity</a:t>
            </a:r>
            <a:r>
              <a:rPr lang="en-US" dirty="0"/>
              <a:t>, meaning they reflect ultrasound in a moderate, consistent way. Others, like the </a:t>
            </a:r>
            <a:r>
              <a:rPr lang="en-US" b="1" dirty="0"/>
              <a:t>anterior surface of the liver</a:t>
            </a:r>
            <a:r>
              <a:rPr lang="en-US" dirty="0"/>
              <a:t> or the </a:t>
            </a:r>
            <a:r>
              <a:rPr lang="en-US" b="1" dirty="0"/>
              <a:t>anterior surface of the kidney</a:t>
            </a:r>
            <a:r>
              <a:rPr lang="en-US" dirty="0"/>
              <a:t>, are more reflective, showing distinct bright boundaries on the image.</a:t>
            </a:r>
          </a:p>
          <a:p>
            <a:pPr algn="just"/>
            <a:endParaRPr lang="en-US" dirty="0"/>
          </a:p>
          <a:p>
            <a:pPr algn="just"/>
            <a:r>
              <a:rPr lang="en-US" dirty="0"/>
              <a:t>So, in summary — the way ultrasound waves interact with various tissues determines the level of brightness on the image. Hyperechoic areas are brighter and correspond to stronger scatterers. Hypoechoic areas are darker and correspond to weaker scatterers. This difference in signal amplitude is the foundation of contrast in ultrasound imaging.</a:t>
            </a:r>
          </a:p>
          <a:p>
            <a:pPr algn="just"/>
            <a:endParaRPr lang="en-US" dirty="0"/>
          </a:p>
          <a:p>
            <a:pPr algn="just"/>
            <a:r>
              <a:rPr lang="en-US" dirty="0"/>
              <a:t>However, sometimes the </a:t>
            </a:r>
            <a:r>
              <a:rPr lang="en-US" b="1" dirty="0"/>
              <a:t>natural contrast</a:t>
            </a:r>
            <a:r>
              <a:rPr lang="en-US" dirty="0"/>
              <a:t> between tissues is not sufficient to clearly separate structures or identify pathology. In such cases, we use </a:t>
            </a:r>
            <a:r>
              <a:rPr lang="en-US" b="1" dirty="0"/>
              <a:t>contrast agents</a:t>
            </a:r>
            <a:r>
              <a:rPr lang="en-US" dirty="0"/>
              <a:t> to improve visibility. One of the most effective types of contrast agents in ultrasound imaging is the </a:t>
            </a:r>
            <a:r>
              <a:rPr lang="en-US" b="1" dirty="0"/>
              <a:t>microbubble</a:t>
            </a:r>
            <a:r>
              <a:rPr lang="en-US" dirty="0"/>
              <a:t>. These microbubbles, typically ranging from </a:t>
            </a:r>
            <a:r>
              <a:rPr lang="en-US" b="1" dirty="0"/>
              <a:t>two to five micrometers in diameter</a:t>
            </a:r>
            <a:r>
              <a:rPr lang="en-US" dirty="0"/>
              <a:t>, are introduced into the bloodstream to enhance contrast. They act as additional reflective surfaces that increase backscattering, especially in regions where the natural contrast is weak.</a:t>
            </a:r>
          </a:p>
          <a:p>
            <a:pPr algn="just"/>
            <a:endParaRPr lang="en-US" dirty="0"/>
          </a:p>
          <a:p>
            <a:pPr algn="just"/>
            <a:r>
              <a:rPr lang="en-US" dirty="0"/>
              <a:t>By introducing microbubbles, we can significantly improve the visualization of internal structures, making it easier to detect lesions, tumors, or subtle tissue changes. This approach is particularly useful in clinical cases where precise imaging is needed to make accurate diagnoses.</a:t>
            </a:r>
          </a:p>
        </p:txBody>
      </p:sp>
      <p:sp>
        <p:nvSpPr>
          <p:cNvPr id="4" name="Slide Number Placeholder 3"/>
          <p:cNvSpPr>
            <a:spLocks noGrp="1"/>
          </p:cNvSpPr>
          <p:nvPr>
            <p:ph type="sldNum" sz="quarter" idx="5"/>
          </p:nvPr>
        </p:nvSpPr>
        <p:spPr/>
        <p:txBody>
          <a:bodyPr/>
          <a:lstStyle/>
          <a:p>
            <a:fld id="{16362E68-66C4-4B01-8D1F-712CF75BFD43}" type="slidenum">
              <a:rPr lang="en-US" smtClean="0"/>
              <a:t>40</a:t>
            </a:fld>
            <a:endParaRPr lang="en-US"/>
          </a:p>
        </p:txBody>
      </p:sp>
    </p:spTree>
    <p:extLst>
      <p:ext uri="{BB962C8B-B14F-4D97-AF65-F5344CB8AC3E}">
        <p14:creationId xmlns:p14="http://schemas.microsoft.com/office/powerpoint/2010/main" val="17327707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Let’s look more closely at these </a:t>
            </a:r>
            <a:r>
              <a:rPr lang="en-US" b="1" dirty="0"/>
              <a:t>microbubbles</a:t>
            </a:r>
            <a:r>
              <a:rPr lang="en-US" dirty="0"/>
              <a:t> and how they work as ultrasound contrast agents.</a:t>
            </a:r>
          </a:p>
          <a:p>
            <a:pPr algn="just"/>
            <a:r>
              <a:rPr lang="en-US" dirty="0"/>
              <a:t>Microbubbles are very small — typically </a:t>
            </a:r>
            <a:r>
              <a:rPr lang="en-US" b="1" dirty="0"/>
              <a:t>two to five micrometers in diameter</a:t>
            </a:r>
            <a:r>
              <a:rPr lang="en-US" dirty="0"/>
              <a:t> — and are </a:t>
            </a:r>
            <a:r>
              <a:rPr lang="en-US" b="1" dirty="0"/>
              <a:t>encapsulated by a shell</a:t>
            </a:r>
            <a:r>
              <a:rPr lang="en-US" dirty="0"/>
              <a:t> made of either </a:t>
            </a:r>
            <a:r>
              <a:rPr lang="en-US" b="1" dirty="0"/>
              <a:t>albumin</a:t>
            </a:r>
            <a:r>
              <a:rPr lang="en-US" dirty="0"/>
              <a:t> or a </a:t>
            </a:r>
            <a:r>
              <a:rPr lang="en-US" b="1" dirty="0"/>
              <a:t>lipid layer</a:t>
            </a:r>
            <a:r>
              <a:rPr lang="en-US" dirty="0"/>
              <a:t>. This shell makes them stable enough to circulate through the bloodstream without immediately collapsing. Their stability can be further enhanced by filling them with a </a:t>
            </a:r>
            <a:r>
              <a:rPr lang="en-US" b="1" dirty="0"/>
              <a:t>high molecular weight gas</a:t>
            </a:r>
            <a:r>
              <a:rPr lang="en-US" dirty="0"/>
              <a:t>, which diffuses out more slowly than regular air.</a:t>
            </a:r>
          </a:p>
          <a:p>
            <a:pPr algn="just"/>
            <a:endParaRPr lang="en-US" dirty="0"/>
          </a:p>
          <a:p>
            <a:pPr algn="just"/>
            <a:r>
              <a:rPr lang="en-US" dirty="0"/>
              <a:t>These microbubbles are produced outside the human body and then introduced into the bloodstream through an intravenous injection. Once inside the bloodstream, they interact with ultrasound waves. When the ultrasound beam hits them, the microbubbles start to </a:t>
            </a:r>
            <a:r>
              <a:rPr lang="en-US" b="1" dirty="0"/>
              <a:t>oscillate</a:t>
            </a:r>
            <a:r>
              <a:rPr lang="en-US" dirty="0"/>
              <a:t> — they expand and contract in sync with the pressure variations of the sound wave.</a:t>
            </a:r>
          </a:p>
          <a:p>
            <a:pPr algn="just"/>
            <a:endParaRPr lang="en-US" dirty="0"/>
          </a:p>
          <a:p>
            <a:pPr algn="just"/>
            <a:r>
              <a:rPr lang="en-US" dirty="0"/>
              <a:t>Because the interface between the gas inside the bubble and the surrounding liquid is not acoustically transparent, a strong reflection occurs. This makes microbubbles act as powerful scatterers, producing bright, well-defined echoes. As a result, </a:t>
            </a:r>
            <a:r>
              <a:rPr lang="en-US" b="1" dirty="0"/>
              <a:t>microvasculature</a:t>
            </a:r>
            <a:r>
              <a:rPr lang="en-US" dirty="0"/>
              <a:t> and even small blood vessels become visible on ultrasound images, greatly improving the detection of blood flow and perfusion.</a:t>
            </a:r>
          </a:p>
          <a:p>
            <a:pPr algn="just"/>
            <a:endParaRPr lang="en-US" dirty="0"/>
          </a:p>
          <a:p>
            <a:pPr algn="just"/>
            <a:r>
              <a:rPr lang="en-US" dirty="0"/>
              <a:t>Moreover, these microbubbles can be </a:t>
            </a:r>
            <a:r>
              <a:rPr lang="en-US" b="1" dirty="0"/>
              <a:t>customized</a:t>
            </a:r>
            <a:r>
              <a:rPr lang="en-US" dirty="0"/>
              <a:t>. Scientists can modify the shell using polymers or special coatings that allow the surface to be functionalized with </a:t>
            </a:r>
            <a:r>
              <a:rPr lang="en-US" b="1" dirty="0"/>
              <a:t>antibodies</a:t>
            </a:r>
            <a:r>
              <a:rPr lang="en-US" dirty="0"/>
              <a:t>. When certain antibodies are attached, the microbubbles can specifically bind to biological targets — for example, </a:t>
            </a:r>
            <a:r>
              <a:rPr lang="en-US" b="1" dirty="0"/>
              <a:t>tumor cells</a:t>
            </a:r>
            <a:r>
              <a:rPr lang="en-US" dirty="0"/>
              <a:t> or </a:t>
            </a:r>
            <a:r>
              <a:rPr lang="en-US" b="1" dirty="0"/>
              <a:t>inflammatory markers</a:t>
            </a:r>
            <a:r>
              <a:rPr lang="en-US" dirty="0"/>
              <a:t>.</a:t>
            </a:r>
          </a:p>
          <a:p>
            <a:pPr algn="just"/>
            <a:r>
              <a:rPr lang="en-US" dirty="0"/>
              <a:t>When that happens, the microbubbles accumulate around those target regions. On the ultrasound image, those regions appear as bright, localized signals — making it possible to identify molecular features, not just structural ones. In other words, microbubbles transform ultrasound from a purely anatomical imaging modality into a </a:t>
            </a:r>
            <a:r>
              <a:rPr lang="en-US" b="1" dirty="0"/>
              <a:t>molecular and cellular imaging</a:t>
            </a:r>
            <a:r>
              <a:rPr lang="en-US" dirty="0"/>
              <a:t> tool.</a:t>
            </a:r>
          </a:p>
          <a:p>
            <a:pPr algn="just"/>
            <a:endParaRPr lang="en-US" dirty="0"/>
          </a:p>
          <a:p>
            <a:pPr algn="just"/>
            <a:r>
              <a:rPr lang="en-US" dirty="0"/>
              <a:t>So, when you see very bright, clustered signals after microbubble injection, it often indicates the presence of something biologically distinct — such as a tumor. This development marks a major advancement in medical ultrasound, extending it from traditional imaging into targeted diagnostics.</a:t>
            </a:r>
          </a:p>
        </p:txBody>
      </p:sp>
      <p:sp>
        <p:nvSpPr>
          <p:cNvPr id="4" name="Slide Number Placeholder 3"/>
          <p:cNvSpPr>
            <a:spLocks noGrp="1"/>
          </p:cNvSpPr>
          <p:nvPr>
            <p:ph type="sldNum" sz="quarter" idx="5"/>
          </p:nvPr>
        </p:nvSpPr>
        <p:spPr/>
        <p:txBody>
          <a:bodyPr/>
          <a:lstStyle/>
          <a:p>
            <a:fld id="{16362E68-66C4-4B01-8D1F-712CF75BFD43}" type="slidenum">
              <a:rPr lang="en-US" smtClean="0"/>
              <a:t>41</a:t>
            </a:fld>
            <a:endParaRPr lang="en-US"/>
          </a:p>
        </p:txBody>
      </p:sp>
    </p:spTree>
    <p:extLst>
      <p:ext uri="{BB962C8B-B14F-4D97-AF65-F5344CB8AC3E}">
        <p14:creationId xmlns:p14="http://schemas.microsoft.com/office/powerpoint/2010/main" val="40046072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Now let’s move one step further — using microbubbles not just for imaging, but also for </a:t>
            </a:r>
            <a:r>
              <a:rPr lang="en-US" b="1" dirty="0"/>
              <a:t>therapy</a:t>
            </a:r>
            <a:r>
              <a:rPr lang="en-US" dirty="0"/>
              <a:t>.</a:t>
            </a:r>
          </a:p>
          <a:p>
            <a:pPr algn="just"/>
            <a:r>
              <a:rPr lang="en-US" dirty="0"/>
              <a:t>This concept is known as </a:t>
            </a:r>
            <a:r>
              <a:rPr lang="en-US" b="1" dirty="0"/>
              <a:t>acoustically enabled drug delivery</a:t>
            </a:r>
            <a:r>
              <a:rPr lang="en-US" dirty="0"/>
              <a:t>. The idea is both simple and powerful. Suppose we inject a drug together with microbubbles into the bloodstream. These microbubbles circulate throughout the body, including through the small vessels, or </a:t>
            </a:r>
            <a:r>
              <a:rPr lang="en-US" b="1" dirty="0"/>
              <a:t>microvasculature</a:t>
            </a:r>
            <a:r>
              <a:rPr lang="en-US" dirty="0"/>
              <a:t>, around a tumor site.</a:t>
            </a:r>
          </a:p>
          <a:p>
            <a:pPr algn="just"/>
            <a:endParaRPr lang="en-US" dirty="0"/>
          </a:p>
          <a:p>
            <a:pPr algn="just"/>
            <a:r>
              <a:rPr lang="en-US" dirty="0"/>
              <a:t>When we know the approximate location of a tumor, we can </a:t>
            </a:r>
            <a:r>
              <a:rPr lang="en-US" b="1" dirty="0"/>
              <a:t>focus ultrasound waves</a:t>
            </a:r>
            <a:r>
              <a:rPr lang="en-US" dirty="0"/>
              <a:t> precisely on that region. The ultrasound energy — tuned to the right amplitude and frequency — causes the microbubbles in that area to </a:t>
            </a:r>
            <a:r>
              <a:rPr lang="en-US" b="1" dirty="0"/>
              <a:t>oscillate vigorously</a:t>
            </a:r>
            <a:r>
              <a:rPr lang="en-US" dirty="0"/>
              <a:t>. If we increase the energy slightly, the bubbles </a:t>
            </a:r>
            <a:r>
              <a:rPr lang="en-US" b="1" dirty="0"/>
              <a:t>rupture</a:t>
            </a:r>
            <a:r>
              <a:rPr lang="en-US" dirty="0"/>
              <a:t> or </a:t>
            </a:r>
            <a:r>
              <a:rPr lang="en-US" b="1" dirty="0"/>
              <a:t>collapse</a:t>
            </a:r>
            <a:r>
              <a:rPr lang="en-US" dirty="0"/>
              <a:t>, releasing their drug payload right at the target site.</a:t>
            </a:r>
          </a:p>
          <a:p>
            <a:pPr algn="just"/>
            <a:endParaRPr lang="en-US" dirty="0"/>
          </a:p>
          <a:p>
            <a:pPr algn="just"/>
            <a:r>
              <a:rPr lang="en-US" dirty="0"/>
              <a:t>This process delivers the medication directly to the tumor, minimizing side effects and maximizing treatment effectiveness. It’s like having millions of tiny delivery capsules that release the drug only when and where an ultrasound activates them.</a:t>
            </a:r>
          </a:p>
          <a:p>
            <a:pPr algn="just"/>
            <a:endParaRPr lang="en-US" dirty="0"/>
          </a:p>
          <a:p>
            <a:pPr algn="just"/>
            <a:r>
              <a:rPr lang="en-US" dirty="0"/>
              <a:t>This technique opens the door to an entirely new field known as </a:t>
            </a:r>
            <a:r>
              <a:rPr lang="en-US" b="1" dirty="0" err="1"/>
              <a:t>theranostics</a:t>
            </a:r>
            <a:r>
              <a:rPr lang="en-US" dirty="0"/>
              <a:t> — combining therapy and diagnostics. With this approach, ultrasound imaging can both visualize and treat disease simultaneously. The precision and non-invasiveness of this method make it an extremely promising direction for the future, particularly for treating cancers and other localized diseases.</a:t>
            </a:r>
          </a:p>
          <a:p>
            <a:pPr algn="just"/>
            <a:endParaRPr lang="en-US" dirty="0"/>
          </a:p>
          <a:p>
            <a:pPr algn="just"/>
            <a:r>
              <a:rPr lang="en-US" dirty="0"/>
              <a:t>So, using ultrasound and microbubbles together, we can not only image internal structures in great detail but also </a:t>
            </a:r>
            <a:r>
              <a:rPr lang="en-US" b="1" dirty="0"/>
              <a:t>control drug delivery dynamically</a:t>
            </a:r>
            <a:r>
              <a:rPr lang="en-US" dirty="0"/>
              <a:t> — by sound waves themselves. This is an exciting frontier in biomedical engineering and medical imaging.</a:t>
            </a:r>
          </a:p>
        </p:txBody>
      </p:sp>
      <p:sp>
        <p:nvSpPr>
          <p:cNvPr id="4" name="Slide Number Placeholder 3"/>
          <p:cNvSpPr>
            <a:spLocks noGrp="1"/>
          </p:cNvSpPr>
          <p:nvPr>
            <p:ph type="sldNum" sz="quarter" idx="5"/>
          </p:nvPr>
        </p:nvSpPr>
        <p:spPr/>
        <p:txBody>
          <a:bodyPr/>
          <a:lstStyle/>
          <a:p>
            <a:fld id="{16362E68-66C4-4B01-8D1F-712CF75BFD43}" type="slidenum">
              <a:rPr lang="en-US" smtClean="0"/>
              <a:t>42</a:t>
            </a:fld>
            <a:endParaRPr lang="en-US"/>
          </a:p>
        </p:txBody>
      </p:sp>
    </p:spTree>
    <p:extLst>
      <p:ext uri="{BB962C8B-B14F-4D97-AF65-F5344CB8AC3E}">
        <p14:creationId xmlns:p14="http://schemas.microsoft.com/office/powerpoint/2010/main" val="42378959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Alright, let’s wrap up today’s lecture. As we conclude, I’d like to give you the </a:t>
            </a:r>
            <a:r>
              <a:rPr lang="en-US" b="1" dirty="0"/>
              <a:t>homework assignment for Ultrasound I</a:t>
            </a:r>
            <a:r>
              <a:rPr lang="en-US" dirty="0"/>
              <a:t>.</a:t>
            </a:r>
          </a:p>
          <a:p>
            <a:pPr algn="just"/>
            <a:endParaRPr lang="en-US" dirty="0"/>
          </a:p>
          <a:p>
            <a:pPr algn="just"/>
            <a:r>
              <a:rPr lang="en-US" dirty="0"/>
              <a:t>You’ll be working on two related problems, both designed to reinforce your understanding of the </a:t>
            </a:r>
            <a:r>
              <a:rPr lang="en-US" b="1" dirty="0"/>
              <a:t>transducer</a:t>
            </a:r>
            <a:r>
              <a:rPr lang="en-US" dirty="0"/>
              <a:t> and </a:t>
            </a:r>
            <a:r>
              <a:rPr lang="en-US" b="1" dirty="0"/>
              <a:t>matching layer</a:t>
            </a:r>
            <a:r>
              <a:rPr lang="en-US" dirty="0"/>
              <a:t> concepts we discussed earlier. Please refer to your </a:t>
            </a:r>
            <a:r>
              <a:rPr lang="en-US" b="1" dirty="0"/>
              <a:t>green textbook</a:t>
            </a:r>
            <a:r>
              <a:rPr lang="en-US" dirty="0"/>
              <a:t> for additional details and supporting equations — it’s not difficult, and I’m confident you can handle it.</a:t>
            </a:r>
          </a:p>
          <a:p>
            <a:pPr algn="just"/>
            <a:endParaRPr lang="en-US" dirty="0"/>
          </a:p>
          <a:p>
            <a:pPr algn="just"/>
            <a:r>
              <a:rPr lang="en-US" dirty="0"/>
              <a:t>The first problem, </a:t>
            </a:r>
            <a:r>
              <a:rPr lang="en-US" b="1" dirty="0"/>
              <a:t>number three point five</a:t>
            </a:r>
            <a:r>
              <a:rPr lang="en-US" dirty="0"/>
              <a:t>, asks you to </a:t>
            </a:r>
            <a:r>
              <a:rPr lang="en-US" b="1" dirty="0"/>
              <a:t>plot the transmitted frequency spectrum</a:t>
            </a:r>
            <a:r>
              <a:rPr lang="en-US" dirty="0"/>
              <a:t> of an ultrasound beam from a transducer operating at a </a:t>
            </a:r>
            <a:r>
              <a:rPr lang="en-US" b="1" dirty="0"/>
              <a:t>central frequency of one point five megahertz</a:t>
            </a:r>
            <a:r>
              <a:rPr lang="en-US" dirty="0"/>
              <a:t>. Assume that the transducer is </a:t>
            </a:r>
            <a:r>
              <a:rPr lang="en-US" b="1" dirty="0"/>
              <a:t>damped</a:t>
            </a:r>
            <a:r>
              <a:rPr lang="en-US" dirty="0"/>
              <a:t>, and then </a:t>
            </a:r>
            <a:r>
              <a:rPr lang="en-US" b="1" dirty="0"/>
              <a:t>repeat the plot</a:t>
            </a:r>
            <a:r>
              <a:rPr lang="en-US" dirty="0"/>
              <a:t> for the beam </a:t>
            </a:r>
            <a:r>
              <a:rPr lang="en-US" b="1" dirty="0"/>
              <a:t>returning to the transducer</a:t>
            </a:r>
            <a:r>
              <a:rPr lang="en-US" dirty="0"/>
              <a:t> after passing through tissue and being backscattered.</a:t>
            </a:r>
          </a:p>
          <a:p>
            <a:pPr algn="just"/>
            <a:endParaRPr lang="en-US" dirty="0"/>
          </a:p>
          <a:p>
            <a:pPr algn="l"/>
            <a:r>
              <a:rPr lang="en-US" dirty="0"/>
              <a:t>The second problem, </a:t>
            </a:r>
            <a:r>
              <a:rPr lang="en-US" b="1" dirty="0"/>
              <a:t>number three point six</a:t>
            </a:r>
            <a:r>
              <a:rPr lang="en-US" dirty="0"/>
              <a:t>, focuses on the concept of the </a:t>
            </a:r>
            <a:r>
              <a:rPr lang="en-US" b="1" dirty="0"/>
              <a:t>matching layer</a:t>
            </a:r>
            <a:r>
              <a:rPr lang="en-US" dirty="0"/>
              <a:t>, which is one of the most important topics we covered today. The question is:</a:t>
            </a:r>
            <a:br>
              <a:rPr lang="en-US" dirty="0"/>
            </a:br>
            <a:r>
              <a:rPr lang="en-US" dirty="0"/>
              <a:t>“To improve the efficiency of a given transducer, the amount of energy reflected by the skin directly under the transducer must be minimized. A layer of material with an acoustic impedance Z M L is placed between the transducer and the skin. If the acoustic impedance of the skin is denoted by Z S, and that of the transducer crystal is denoted by Z C, show mathematically that the value of Z M L that minimizes the energy of the reflected wave is given by Z M L equals the square root of Z C multiplied by Z S.”</a:t>
            </a:r>
          </a:p>
          <a:p>
            <a:pPr algn="just"/>
            <a:endParaRPr lang="en-US" dirty="0"/>
          </a:p>
          <a:p>
            <a:pPr algn="just"/>
            <a:r>
              <a:rPr lang="en-US" dirty="0"/>
              <a:t>This derivation is straightforward, and you can find the full explanation in your textbook. The </a:t>
            </a:r>
            <a:r>
              <a:rPr lang="en-US" b="1" dirty="0"/>
              <a:t>due date</a:t>
            </a:r>
            <a:r>
              <a:rPr lang="en-US" dirty="0"/>
              <a:t> for this homework is </a:t>
            </a:r>
            <a:r>
              <a:rPr lang="en-US" b="1" dirty="0"/>
              <a:t>one working week from today</a:t>
            </a:r>
            <a:r>
              <a:rPr lang="en-US" dirty="0"/>
              <a:t>, so please make sure to submit it on time.</a:t>
            </a:r>
          </a:p>
          <a:p>
            <a:pPr algn="just"/>
            <a:endParaRPr lang="en-US" dirty="0"/>
          </a:p>
          <a:p>
            <a:pPr algn="just"/>
            <a:r>
              <a:rPr lang="en-US" dirty="0"/>
              <a:t>We’ll continue our discussion next time, where we’ll wrap up our study of ultrasound imaging. Remember — the matching layer is crucial, both conceptually and practically, because it determines how efficiently energy moves from the transducer into the body. Understanding it deeply will also help you as we move toward more advanced imaging systems in the upcoming lectures.</a:t>
            </a:r>
          </a:p>
        </p:txBody>
      </p:sp>
      <p:sp>
        <p:nvSpPr>
          <p:cNvPr id="4" name="Slide Number Placeholder 3"/>
          <p:cNvSpPr>
            <a:spLocks noGrp="1"/>
          </p:cNvSpPr>
          <p:nvPr>
            <p:ph type="sldNum" sz="quarter" idx="5"/>
          </p:nvPr>
        </p:nvSpPr>
        <p:spPr/>
        <p:txBody>
          <a:bodyPr/>
          <a:lstStyle/>
          <a:p>
            <a:fld id="{16362E68-66C4-4B01-8D1F-712CF75BFD43}" type="slidenum">
              <a:rPr lang="en-US" smtClean="0"/>
              <a:t>43</a:t>
            </a:fld>
            <a:endParaRPr lang="en-US"/>
          </a:p>
        </p:txBody>
      </p:sp>
    </p:spTree>
    <p:extLst>
      <p:ext uri="{BB962C8B-B14F-4D97-AF65-F5344CB8AC3E}">
        <p14:creationId xmlns:p14="http://schemas.microsoft.com/office/powerpoint/2010/main" val="2300666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Now, I know DARPA has funded huge research programs in this new frontier of ultrasound technology. It’s important to remember that </a:t>
            </a:r>
            <a:r>
              <a:rPr lang="en-US" b="1" dirty="0"/>
              <a:t>ultrasound is not an electromagnetic wave</a:t>
            </a:r>
            <a:r>
              <a:rPr lang="en-US" dirty="0"/>
              <a:t>. This makes it fundamentally different from X-ray, CT, nuclear imaging, or MRI.</a:t>
            </a:r>
          </a:p>
          <a:p>
            <a:pPr algn="just"/>
            <a:endParaRPr lang="en-US" dirty="0"/>
          </a:p>
          <a:p>
            <a:pPr algn="just"/>
            <a:r>
              <a:rPr lang="en-US" dirty="0"/>
              <a:t>MRI, for example, uses </a:t>
            </a:r>
            <a:r>
              <a:rPr lang="en-US" b="1" dirty="0"/>
              <a:t>radio-frequency (RF)</a:t>
            </a:r>
            <a:r>
              <a:rPr lang="en-US" dirty="0"/>
              <a:t> signals, which are simply alternating magnetic fields — still part of the </a:t>
            </a:r>
            <a:r>
              <a:rPr lang="en-US" b="1" dirty="0"/>
              <a:t>electromagnetic spectrum</a:t>
            </a:r>
            <a:r>
              <a:rPr lang="en-US" dirty="0"/>
              <a:t>. X-ray and nuclear imaging use </a:t>
            </a:r>
            <a:r>
              <a:rPr lang="en-US" b="1" dirty="0"/>
              <a:t>high-energy photons</a:t>
            </a:r>
            <a:r>
              <a:rPr lang="en-US" dirty="0"/>
              <a:t> — X-rays and gamma rays — which can behave like both waves and particles. All of those imaging types relate to </a:t>
            </a:r>
            <a:r>
              <a:rPr lang="en-US" b="1" dirty="0"/>
              <a:t>Maxwell’s equations</a:t>
            </a:r>
            <a:r>
              <a:rPr lang="en-US" dirty="0"/>
              <a:t> if we describe them as waves, or to </a:t>
            </a:r>
            <a:r>
              <a:rPr lang="en-US" b="1" dirty="0"/>
              <a:t>Boltzmann’s equations</a:t>
            </a:r>
            <a:r>
              <a:rPr lang="en-US" dirty="0"/>
              <a:t> if we describe them as particles.</a:t>
            </a:r>
          </a:p>
          <a:p>
            <a:pPr algn="just"/>
            <a:r>
              <a:rPr lang="en-US" dirty="0"/>
              <a:t>But ultrasound is different — it’s a </a:t>
            </a:r>
            <a:r>
              <a:rPr lang="en-US" b="1" dirty="0"/>
              <a:t>mechanical wave</a:t>
            </a:r>
            <a:r>
              <a:rPr lang="en-US" dirty="0"/>
              <a:t>, not electromagnetic. It physically vibrates particles in a medium — air, water, or biological tissue. That’s why it needs a </a:t>
            </a:r>
            <a:r>
              <a:rPr lang="en-US" b="1" dirty="0"/>
              <a:t>medium</a:t>
            </a:r>
            <a:r>
              <a:rPr lang="en-US" dirty="0"/>
              <a:t> to travel; it can’t move through a vacuum.</a:t>
            </a:r>
          </a:p>
          <a:p>
            <a:pPr algn="just"/>
            <a:endParaRPr lang="en-US" dirty="0"/>
          </a:p>
          <a:p>
            <a:pPr algn="just"/>
            <a:r>
              <a:rPr lang="en-US" dirty="0"/>
              <a:t>As you can see in this frequency chart, the </a:t>
            </a:r>
            <a:r>
              <a:rPr lang="en-US" b="1" dirty="0"/>
              <a:t>audible range</a:t>
            </a:r>
            <a:r>
              <a:rPr lang="en-US" dirty="0"/>
              <a:t> for humans is roughly from </a:t>
            </a:r>
            <a:r>
              <a:rPr lang="en-US" b="1" dirty="0"/>
              <a:t>20 hertz to 20 kilohertz</a:t>
            </a:r>
            <a:r>
              <a:rPr lang="en-US" dirty="0"/>
              <a:t> — that’s what you and I can hear, like my speaking voice or birds singing. </a:t>
            </a:r>
            <a:r>
              <a:rPr lang="en-US" b="1" dirty="0"/>
              <a:t>Ultrasound</a:t>
            </a:r>
            <a:r>
              <a:rPr lang="en-US" dirty="0"/>
              <a:t> goes far beyond that, starting from around </a:t>
            </a:r>
            <a:r>
              <a:rPr lang="en-US" b="1" dirty="0"/>
              <a:t>20 kilohertz</a:t>
            </a:r>
            <a:r>
              <a:rPr lang="en-US" dirty="0"/>
              <a:t> and reaching into the </a:t>
            </a:r>
            <a:r>
              <a:rPr lang="en-US" b="1" dirty="0"/>
              <a:t>megahertz</a:t>
            </a:r>
            <a:r>
              <a:rPr lang="en-US" dirty="0"/>
              <a:t> range.</a:t>
            </a:r>
          </a:p>
          <a:p>
            <a:pPr algn="just"/>
            <a:endParaRPr lang="en-US" dirty="0"/>
          </a:p>
          <a:p>
            <a:pPr algn="just"/>
            <a:r>
              <a:rPr lang="en-US" dirty="0"/>
              <a:t>In </a:t>
            </a:r>
            <a:r>
              <a:rPr lang="en-US" b="1" dirty="0"/>
              <a:t>medical imaging</a:t>
            </a:r>
            <a:r>
              <a:rPr lang="en-US" dirty="0"/>
              <a:t>, typical frequencies are between </a:t>
            </a:r>
            <a:r>
              <a:rPr lang="en-US" b="1" dirty="0"/>
              <a:t>2 MHz and 20 MHz</a:t>
            </a:r>
            <a:r>
              <a:rPr lang="en-US" dirty="0"/>
              <a:t>, depending on the application. Lower frequencies penetrate deeper but give lower resolution; higher frequencies provide sharper images but can’t go as deep. Industrial and destructive-testing ultrasounds can reach up to hundreds of megahertz.</a:t>
            </a:r>
          </a:p>
          <a:p>
            <a:pPr algn="just"/>
            <a:r>
              <a:rPr lang="en-US" dirty="0"/>
              <a:t>So, unlike the sound waves we can hear, these ultrasound waves are way too high-frequency for our ears. And with very </a:t>
            </a:r>
            <a:r>
              <a:rPr lang="en-US" b="1" dirty="0"/>
              <a:t>high-power, focused ultrasound</a:t>
            </a:r>
            <a:r>
              <a:rPr lang="en-US" dirty="0"/>
              <a:t>, we can actually go beyond imaging — we can </a:t>
            </a:r>
            <a:r>
              <a:rPr lang="en-US" b="1" dirty="0"/>
              <a:t>cut or heat tissue</a:t>
            </a:r>
            <a:r>
              <a:rPr lang="en-US" dirty="0"/>
              <a:t>, like a kind of </a:t>
            </a:r>
            <a:r>
              <a:rPr lang="en-US" b="1" dirty="0"/>
              <a:t>ultrasound knife</a:t>
            </a:r>
            <a:r>
              <a:rPr lang="en-US" dirty="0"/>
              <a:t>. It’s used in certain treatments to destroy tumors or cauterize tissue.</a:t>
            </a:r>
          </a:p>
          <a:p>
            <a:pPr algn="just"/>
            <a:endParaRPr lang="en-US" dirty="0"/>
          </a:p>
          <a:p>
            <a:pPr algn="just"/>
            <a:r>
              <a:rPr lang="en-US" dirty="0"/>
              <a:t>But in this lecture, our focus remains on </a:t>
            </a:r>
            <a:r>
              <a:rPr lang="en-US" b="1" dirty="0"/>
              <a:t>diagnostic ultrasound imaging</a:t>
            </a:r>
            <a:r>
              <a:rPr lang="en-US" dirty="0"/>
              <a:t> — understanding how these mechanical waves are formed, transmitted, and received to create medical images.</a:t>
            </a:r>
          </a:p>
        </p:txBody>
      </p:sp>
      <p:sp>
        <p:nvSpPr>
          <p:cNvPr id="4" name="Slide Number Placeholder 3"/>
          <p:cNvSpPr>
            <a:spLocks noGrp="1"/>
          </p:cNvSpPr>
          <p:nvPr>
            <p:ph type="sldNum" sz="quarter" idx="5"/>
          </p:nvPr>
        </p:nvSpPr>
        <p:spPr/>
        <p:txBody>
          <a:bodyPr/>
          <a:lstStyle/>
          <a:p>
            <a:fld id="{16362E68-66C4-4B01-8D1F-712CF75BFD43}" type="slidenum">
              <a:rPr lang="en-US" smtClean="0"/>
              <a:t>5</a:t>
            </a:fld>
            <a:endParaRPr lang="en-US"/>
          </a:p>
        </p:txBody>
      </p:sp>
    </p:spTree>
    <p:extLst>
      <p:ext uri="{BB962C8B-B14F-4D97-AF65-F5344CB8AC3E}">
        <p14:creationId xmlns:p14="http://schemas.microsoft.com/office/powerpoint/2010/main" val="256699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Now let’s look at this picture, which illustrates a classic experiment that helps us understand what sound really is. This is </a:t>
            </a:r>
            <a:r>
              <a:rPr lang="en-US" b="1" dirty="0"/>
              <a:t>Robert Boyle’s experiment</a:t>
            </a:r>
            <a:r>
              <a:rPr lang="en-US" dirty="0"/>
              <a:t>, one of the earliest demonstrations of how </a:t>
            </a:r>
            <a:r>
              <a:rPr lang="en-US" b="1" dirty="0"/>
              <a:t>sound needs a medium</a:t>
            </a:r>
            <a:r>
              <a:rPr lang="en-US" dirty="0"/>
              <a:t> to travel.</a:t>
            </a:r>
          </a:p>
          <a:p>
            <a:pPr algn="just"/>
            <a:endParaRPr lang="en-US" dirty="0"/>
          </a:p>
          <a:p>
            <a:pPr algn="just"/>
            <a:r>
              <a:rPr lang="en-US" dirty="0"/>
              <a:t>So imagine this setup: we have a </a:t>
            </a:r>
            <a:r>
              <a:rPr lang="en-US" b="1" dirty="0"/>
              <a:t>ringing alarm clock</a:t>
            </a:r>
            <a:r>
              <a:rPr lang="en-US" dirty="0"/>
              <a:t> placed inside a large </a:t>
            </a:r>
            <a:r>
              <a:rPr lang="en-US" b="1" dirty="0"/>
              <a:t>glass chamber</a:t>
            </a:r>
            <a:r>
              <a:rPr lang="en-US" dirty="0"/>
              <a:t> with a valve on top. At first, the clock is ringing, and you can clearly hear the sound through the air inside the container. Then, we connect a </a:t>
            </a:r>
            <a:r>
              <a:rPr lang="en-US" b="1" dirty="0"/>
              <a:t>vacuum pump</a:t>
            </a:r>
            <a:r>
              <a:rPr lang="en-US" dirty="0"/>
              <a:t> and start to remove the air from the chamber.</a:t>
            </a:r>
          </a:p>
          <a:p>
            <a:pPr algn="just"/>
            <a:endParaRPr lang="en-US" dirty="0"/>
          </a:p>
          <a:p>
            <a:pPr algn="just"/>
            <a:r>
              <a:rPr lang="en-US" dirty="0"/>
              <a:t>As the air is pumped out, the sound of the clock becomes </a:t>
            </a:r>
            <a:r>
              <a:rPr lang="en-US" b="1" dirty="0"/>
              <a:t>weaker and weaker</a:t>
            </a:r>
            <a:r>
              <a:rPr lang="en-US" dirty="0"/>
              <a:t> until eventually, you can hardly hear anything at all. The clock is still ringing, but with almost no air inside the chamber, there’s nothing to carry the sound waves to your ears.</a:t>
            </a:r>
          </a:p>
          <a:p>
            <a:pPr algn="just"/>
            <a:r>
              <a:rPr lang="en-US" dirty="0"/>
              <a:t>Then, when you </a:t>
            </a:r>
            <a:r>
              <a:rPr lang="en-US" b="1" dirty="0"/>
              <a:t>open the valve</a:t>
            </a:r>
            <a:r>
              <a:rPr lang="en-US" dirty="0"/>
              <a:t> and let air rush back into the chamber, the sound suddenly becomes loud again.</a:t>
            </a:r>
          </a:p>
          <a:p>
            <a:pPr algn="just"/>
            <a:endParaRPr lang="en-US" dirty="0"/>
          </a:p>
          <a:p>
            <a:pPr algn="just"/>
            <a:r>
              <a:rPr lang="en-US" dirty="0"/>
              <a:t>This simple experiment beautifully demonstrates that </a:t>
            </a:r>
            <a:r>
              <a:rPr lang="en-US" b="1" dirty="0"/>
              <a:t>sound waves require a medium</a:t>
            </a:r>
            <a:r>
              <a:rPr lang="en-US" dirty="0"/>
              <a:t> — such as air, water, or tissue — to propagate. Unlike light or X-rays, which can travel through a vacuum, </a:t>
            </a:r>
            <a:r>
              <a:rPr lang="en-US" b="1" dirty="0"/>
              <a:t>mechanical waves cannot</a:t>
            </a:r>
            <a:r>
              <a:rPr lang="en-US" dirty="0"/>
              <a:t>.</a:t>
            </a:r>
          </a:p>
          <a:p>
            <a:pPr algn="just"/>
            <a:endParaRPr lang="en-US" dirty="0"/>
          </a:p>
          <a:p>
            <a:pPr algn="just"/>
            <a:r>
              <a:rPr lang="en-US" dirty="0"/>
              <a:t>So, in ultrasound imaging, the same principle applies: the sound waves travel through </a:t>
            </a:r>
            <a:r>
              <a:rPr lang="en-US" b="1" dirty="0"/>
              <a:t>biological tissue</a:t>
            </a:r>
            <a:r>
              <a:rPr lang="en-US" dirty="0"/>
              <a:t>, reflecting and scattering as they go, allowing us to measure and form images. Without a proper medium — say, if there’s air between the transducer and the skin — no ultrasound signal would be transmitted effectively. That’s why, as you’ll see later, we always use </a:t>
            </a:r>
            <a:r>
              <a:rPr lang="en-US" b="1" dirty="0"/>
              <a:t>ultrasound gel</a:t>
            </a:r>
            <a:r>
              <a:rPr lang="en-US" dirty="0"/>
              <a:t> to eliminate air gaps and ensure good acoustic coupling between the probe and the body.</a:t>
            </a:r>
          </a:p>
        </p:txBody>
      </p:sp>
      <p:sp>
        <p:nvSpPr>
          <p:cNvPr id="4" name="Slide Number Placeholder 3"/>
          <p:cNvSpPr>
            <a:spLocks noGrp="1"/>
          </p:cNvSpPr>
          <p:nvPr>
            <p:ph type="sldNum" sz="quarter" idx="5"/>
          </p:nvPr>
        </p:nvSpPr>
        <p:spPr/>
        <p:txBody>
          <a:bodyPr/>
          <a:lstStyle/>
          <a:p>
            <a:fld id="{16362E68-66C4-4B01-8D1F-712CF75BFD43}" type="slidenum">
              <a:rPr lang="en-US" smtClean="0"/>
              <a:t>6</a:t>
            </a:fld>
            <a:endParaRPr lang="en-US"/>
          </a:p>
        </p:txBody>
      </p:sp>
    </p:spTree>
    <p:extLst>
      <p:ext uri="{BB962C8B-B14F-4D97-AF65-F5344CB8AC3E}">
        <p14:creationId xmlns:p14="http://schemas.microsoft.com/office/powerpoint/2010/main" val="21711920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Now, let’s take a closer look at what an </a:t>
            </a:r>
            <a:r>
              <a:rPr lang="en-US" b="1" dirty="0"/>
              <a:t>ultrasound wave</a:t>
            </a:r>
            <a:r>
              <a:rPr lang="en-US" dirty="0"/>
              <a:t> actually is.</a:t>
            </a:r>
            <a:br>
              <a:rPr lang="en-US" dirty="0"/>
            </a:br>
            <a:r>
              <a:rPr lang="en-US" dirty="0"/>
              <a:t>Here, the medium — whether air, water, or biological tissue — is made up of countless tiny molecules. When a </a:t>
            </a:r>
            <a:r>
              <a:rPr lang="en-US" b="1" dirty="0"/>
              <a:t>transducer</a:t>
            </a:r>
            <a:r>
              <a:rPr lang="en-US" dirty="0"/>
              <a:t> or some vibrating source starts pushing on those molecules, it moves them back and forth along one direction — say, the </a:t>
            </a:r>
            <a:r>
              <a:rPr lang="en-US" i="1" dirty="0"/>
              <a:t>z-axis</a:t>
            </a:r>
            <a:r>
              <a:rPr lang="en-US" dirty="0"/>
              <a:t>.</a:t>
            </a:r>
          </a:p>
          <a:p>
            <a:pPr algn="l"/>
            <a:endParaRPr lang="en-US" dirty="0"/>
          </a:p>
          <a:p>
            <a:pPr algn="l"/>
            <a:r>
              <a:rPr lang="en-US" dirty="0"/>
              <a:t>When the transducer pushes the molecules forward, they become </a:t>
            </a:r>
            <a:r>
              <a:rPr lang="en-US" b="1" dirty="0"/>
              <a:t>compressed</a:t>
            </a:r>
            <a:r>
              <a:rPr lang="en-US" dirty="0"/>
              <a:t>, and when it pulls back, they </a:t>
            </a:r>
            <a:r>
              <a:rPr lang="en-US" b="1" dirty="0"/>
              <a:t>spread apart</a:t>
            </a:r>
            <a:r>
              <a:rPr lang="en-US" dirty="0"/>
              <a:t>. This alternating process of </a:t>
            </a:r>
            <a:r>
              <a:rPr lang="en-US" b="1" dirty="0"/>
              <a:t>compression</a:t>
            </a:r>
            <a:r>
              <a:rPr lang="en-US" dirty="0"/>
              <a:t> and </a:t>
            </a:r>
            <a:r>
              <a:rPr lang="en-US" b="1" dirty="0"/>
              <a:t>rarefaction</a:t>
            </a:r>
            <a:r>
              <a:rPr lang="en-US" dirty="0"/>
              <a:t> creates a </a:t>
            </a:r>
            <a:r>
              <a:rPr lang="en-US" b="1" dirty="0"/>
              <a:t>longitudinal wave</a:t>
            </a:r>
            <a:r>
              <a:rPr lang="en-US" dirty="0"/>
              <a:t> that travels through the medium.</a:t>
            </a:r>
          </a:p>
          <a:p>
            <a:pPr algn="l"/>
            <a:r>
              <a:rPr lang="en-US" dirty="0"/>
              <a:t>If you look carefully at the top figure, the denser areas represent </a:t>
            </a:r>
            <a:r>
              <a:rPr lang="en-US" b="1" dirty="0"/>
              <a:t>compressions</a:t>
            </a:r>
            <a:r>
              <a:rPr lang="en-US" dirty="0"/>
              <a:t>, where molecules are packed tightly together and pressure is high. The lighter areas show </a:t>
            </a:r>
            <a:r>
              <a:rPr lang="en-US" b="1" dirty="0"/>
              <a:t>rarefactions</a:t>
            </a:r>
            <a:r>
              <a:rPr lang="en-US" dirty="0"/>
              <a:t>, where the molecules are spread apart and the pressure is lower.</a:t>
            </a:r>
          </a:p>
          <a:p>
            <a:pPr algn="l"/>
            <a:endParaRPr lang="en-US" dirty="0"/>
          </a:p>
          <a:p>
            <a:pPr algn="l"/>
            <a:r>
              <a:rPr lang="en-US" dirty="0"/>
              <a:t>Now, something very interesting happens here: the </a:t>
            </a:r>
            <a:r>
              <a:rPr lang="en-US" b="1" dirty="0"/>
              <a:t>wave itself</a:t>
            </a:r>
            <a:r>
              <a:rPr lang="en-US" dirty="0"/>
              <a:t> travels forward, but the </a:t>
            </a:r>
            <a:r>
              <a:rPr lang="en-US" b="1" dirty="0"/>
              <a:t>individual molecules</a:t>
            </a:r>
            <a:r>
              <a:rPr lang="en-US" dirty="0"/>
              <a:t> don’t actually move along with it. Each molecule simply vibrates back and forth around its equilibrium position — it oscillates, but it doesn’t go anywhere overall.</a:t>
            </a:r>
          </a:p>
          <a:p>
            <a:pPr algn="l"/>
            <a:endParaRPr lang="en-US" dirty="0"/>
          </a:p>
          <a:p>
            <a:pPr algn="l"/>
            <a:r>
              <a:rPr lang="en-US" dirty="0"/>
              <a:t>So, the sound wave is really a </a:t>
            </a:r>
            <a:r>
              <a:rPr lang="en-US" b="1" dirty="0"/>
              <a:t>transfer of energy</a:t>
            </a:r>
            <a:r>
              <a:rPr lang="en-US" dirty="0"/>
              <a:t> through the medium, not a transfer of matter. The wave moves, but the particles stay roughly where they are, just vibrating locally. That’s an essential idea to keep in mind when we talk about how ultrasound propagates through tissue — the </a:t>
            </a:r>
            <a:r>
              <a:rPr lang="en-US" b="1" dirty="0"/>
              <a:t>energy</a:t>
            </a:r>
            <a:r>
              <a:rPr lang="en-US" dirty="0"/>
              <a:t> travels forward, not the molecules themselves.</a:t>
            </a:r>
          </a:p>
        </p:txBody>
      </p:sp>
      <p:sp>
        <p:nvSpPr>
          <p:cNvPr id="4" name="Slide Number Placeholder 3"/>
          <p:cNvSpPr>
            <a:spLocks noGrp="1"/>
          </p:cNvSpPr>
          <p:nvPr>
            <p:ph type="sldNum" sz="quarter" idx="5"/>
          </p:nvPr>
        </p:nvSpPr>
        <p:spPr/>
        <p:txBody>
          <a:bodyPr/>
          <a:lstStyle/>
          <a:p>
            <a:fld id="{16362E68-66C4-4B01-8D1F-712CF75BFD43}" type="slidenum">
              <a:rPr lang="en-US" smtClean="0"/>
              <a:t>7</a:t>
            </a:fld>
            <a:endParaRPr lang="en-US"/>
          </a:p>
        </p:txBody>
      </p:sp>
    </p:spTree>
    <p:extLst>
      <p:ext uri="{BB962C8B-B14F-4D97-AF65-F5344CB8AC3E}">
        <p14:creationId xmlns:p14="http://schemas.microsoft.com/office/powerpoint/2010/main" val="164793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Now that we know what a wave looks like, let’s think about </a:t>
            </a:r>
            <a:r>
              <a:rPr lang="en-US" b="1" dirty="0"/>
              <a:t>how a wave is formed</a:t>
            </a:r>
            <a:r>
              <a:rPr lang="en-US" dirty="0"/>
              <a:t>. This is a really fundamental question — what makes a wave a wave?</a:t>
            </a:r>
          </a:p>
          <a:p>
            <a:pPr algn="l"/>
            <a:r>
              <a:rPr lang="en-US" dirty="0"/>
              <a:t>To understand this, we need to bring together three important physical principles.</a:t>
            </a:r>
          </a:p>
          <a:p>
            <a:pPr algn="l"/>
            <a:br>
              <a:rPr lang="en-US" dirty="0"/>
            </a:br>
            <a:r>
              <a:rPr lang="en-US" dirty="0"/>
              <a:t>First, the </a:t>
            </a:r>
            <a:r>
              <a:rPr lang="en-US" b="1" dirty="0"/>
              <a:t>conservation of mass</a:t>
            </a:r>
            <a:r>
              <a:rPr lang="en-US" dirty="0"/>
              <a:t>, which tells us that mass cannot be created or destroyed — it must remain constant within the system.</a:t>
            </a:r>
            <a:br>
              <a:rPr lang="en-US" dirty="0"/>
            </a:br>
            <a:r>
              <a:rPr lang="en-US" dirty="0"/>
              <a:t>Second, there’s the </a:t>
            </a:r>
            <a:r>
              <a:rPr lang="en-US" b="1" dirty="0"/>
              <a:t>relationship between pressure and volume</a:t>
            </a:r>
            <a:r>
              <a:rPr lang="en-US" dirty="0"/>
              <a:t> — when you squeeze something, the pressure inside changes in a predictable way.</a:t>
            </a:r>
            <a:br>
              <a:rPr lang="en-US" dirty="0"/>
            </a:br>
            <a:r>
              <a:rPr lang="en-US" dirty="0"/>
              <a:t>And third, we have </a:t>
            </a:r>
            <a:r>
              <a:rPr lang="en-US" b="1" dirty="0"/>
              <a:t>Newton’s second law</a:t>
            </a:r>
            <a:r>
              <a:rPr lang="en-US" dirty="0"/>
              <a:t>, which relates force to mass and acceleration.</a:t>
            </a:r>
          </a:p>
          <a:p>
            <a:pPr algn="l"/>
            <a:endParaRPr lang="en-US" dirty="0"/>
          </a:p>
          <a:p>
            <a:pPr algn="l"/>
            <a:r>
              <a:rPr lang="en-US" dirty="0"/>
              <a:t>If you imagine a perfectly </a:t>
            </a:r>
            <a:r>
              <a:rPr lang="en-US" b="1" dirty="0"/>
              <a:t>rigid body</a:t>
            </a:r>
            <a:r>
              <a:rPr lang="en-US" dirty="0"/>
              <a:t>, and you push on one end, the entire object moves together as one piece — there’s no wave because nothing inside deforms or compresses. But in real materials, there’s some elasticity — things can compress slightly and bounce back. That elasticity allows small disturbances to propagate as waves.</a:t>
            </a:r>
          </a:p>
          <a:p>
            <a:pPr algn="l"/>
            <a:r>
              <a:rPr lang="en-US" dirty="0"/>
              <a:t>So, when you push on a small region, it compresses and transmits that force to its neighbors, setting off a chain reaction that moves through the medium. The result is a </a:t>
            </a:r>
            <a:r>
              <a:rPr lang="en-US" b="1" dirty="0"/>
              <a:t>wave</a:t>
            </a:r>
            <a:r>
              <a:rPr lang="en-US" dirty="0"/>
              <a:t>.</a:t>
            </a:r>
          </a:p>
          <a:p>
            <a:pPr algn="l"/>
            <a:endParaRPr lang="en-US" dirty="0"/>
          </a:p>
          <a:p>
            <a:pPr algn="l"/>
            <a:r>
              <a:rPr lang="en-US" dirty="0"/>
              <a:t>Now, if we were talking about </a:t>
            </a:r>
            <a:r>
              <a:rPr lang="en-US" b="1" dirty="0"/>
              <a:t>electromagnetic waves</a:t>
            </a:r>
            <a:r>
              <a:rPr lang="en-US" dirty="0"/>
              <a:t>, such as light or X-rays, we’d describe them using </a:t>
            </a:r>
            <a:r>
              <a:rPr lang="en-US" b="1" dirty="0"/>
              <a:t>Maxwell’s equations</a:t>
            </a:r>
            <a:r>
              <a:rPr lang="en-US" dirty="0"/>
              <a:t>. For </a:t>
            </a:r>
            <a:r>
              <a:rPr lang="en-US" b="1" dirty="0"/>
              <a:t>mechanical waves</a:t>
            </a:r>
            <a:r>
              <a:rPr lang="en-US" dirty="0"/>
              <a:t>, like ultrasound, we instead rely on these three mechanical principles: conservation of mass, the pressure–volume relationship, and Newton’s second law.</a:t>
            </a:r>
          </a:p>
          <a:p>
            <a:pPr algn="l"/>
            <a:endParaRPr lang="en-US" dirty="0"/>
          </a:p>
          <a:p>
            <a:pPr algn="l"/>
            <a:r>
              <a:rPr lang="en-US" dirty="0"/>
              <a:t>In more advanced, graduate-level courses, we can actually </a:t>
            </a:r>
            <a:r>
              <a:rPr lang="en-US" b="1" dirty="0"/>
              <a:t>derive</a:t>
            </a:r>
            <a:r>
              <a:rPr lang="en-US" dirty="0"/>
              <a:t> the full wave equation from these laws step by step. But for now, the key point is understanding the intuition — waves exist because a local disturbance in pressure or motion creates a self-sustaining pattern that propagates through the medium.</a:t>
            </a:r>
          </a:p>
          <a:p>
            <a:pPr algn="l"/>
            <a:endParaRPr lang="en-US" dirty="0"/>
          </a:p>
          <a:p>
            <a:pPr algn="l"/>
            <a:r>
              <a:rPr lang="en-US" dirty="0"/>
              <a:t>And for me personally, this is the fun part — not just using formulas, but really understanding </a:t>
            </a:r>
            <a:r>
              <a:rPr lang="en-US" b="1" dirty="0"/>
              <a:t>why</a:t>
            </a:r>
            <a:r>
              <a:rPr lang="en-US" dirty="0"/>
              <a:t> these waves behave the way they do. Once you grasp these core principles, you can always work out the details later. The details may change from one problem to another, but the </a:t>
            </a:r>
            <a:r>
              <a:rPr lang="en-US" b="1" dirty="0"/>
              <a:t>underlying physics</a:t>
            </a:r>
            <a:r>
              <a:rPr lang="en-US" dirty="0"/>
              <a:t> stays the same. That’s what gives you real insight — and the ability to think beyond just using a device as a “black box.”</a:t>
            </a:r>
          </a:p>
          <a:p>
            <a:pPr algn="l"/>
            <a:endParaRPr lang="en-US" dirty="0"/>
          </a:p>
          <a:p>
            <a:pPr algn="l"/>
            <a:r>
              <a:rPr lang="en-US" dirty="0"/>
              <a:t>So now, with this foundation, let’s look specifically at </a:t>
            </a:r>
            <a:r>
              <a:rPr lang="en-US" b="1" dirty="0"/>
              <a:t>how we form an ultrasound wave</a:t>
            </a:r>
            <a:r>
              <a:rPr lang="en-US" dirty="0"/>
              <a:t>.</a:t>
            </a:r>
          </a:p>
        </p:txBody>
      </p:sp>
      <p:sp>
        <p:nvSpPr>
          <p:cNvPr id="4" name="Slide Number Placeholder 3"/>
          <p:cNvSpPr>
            <a:spLocks noGrp="1"/>
          </p:cNvSpPr>
          <p:nvPr>
            <p:ph type="sldNum" sz="quarter" idx="5"/>
          </p:nvPr>
        </p:nvSpPr>
        <p:spPr/>
        <p:txBody>
          <a:bodyPr/>
          <a:lstStyle/>
          <a:p>
            <a:fld id="{16362E68-66C4-4B01-8D1F-712CF75BFD43}" type="slidenum">
              <a:rPr lang="en-US" smtClean="0"/>
              <a:t>8</a:t>
            </a:fld>
            <a:endParaRPr lang="en-US"/>
          </a:p>
        </p:txBody>
      </p:sp>
    </p:spTree>
    <p:extLst>
      <p:ext uri="{BB962C8B-B14F-4D97-AF65-F5344CB8AC3E}">
        <p14:creationId xmlns:p14="http://schemas.microsoft.com/office/powerpoint/2010/main" val="841763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so how exactly do we form an ultrasound wave? Let’s break this down step by step.</a:t>
            </a:r>
          </a:p>
          <a:p>
            <a:r>
              <a:rPr lang="en-US" dirty="0"/>
              <a:t>Think about how ordinary sound travels through air. You can hear my voice because the sound waves — or pressure waves — travel from me to you through the air. Now imagine replacing the air with </a:t>
            </a:r>
            <a:r>
              <a:rPr lang="en-US" b="1" dirty="0"/>
              <a:t>water molecules</a:t>
            </a:r>
            <a:r>
              <a:rPr lang="en-US" dirty="0"/>
              <a:t>, or even </a:t>
            </a:r>
            <a:r>
              <a:rPr lang="en-US" b="1" dirty="0"/>
              <a:t>biological tissue</a:t>
            </a:r>
            <a:r>
              <a:rPr lang="en-US" dirty="0"/>
              <a:t>. The same principle applies.</a:t>
            </a:r>
          </a:p>
          <a:p>
            <a:endParaRPr lang="en-US" dirty="0"/>
          </a:p>
          <a:p>
            <a:r>
              <a:rPr lang="en-US" dirty="0"/>
              <a:t>Let’s picture a small </a:t>
            </a:r>
            <a:r>
              <a:rPr lang="en-US" b="1" dirty="0"/>
              <a:t>volume element</a:t>
            </a:r>
            <a:r>
              <a:rPr lang="en-US" dirty="0"/>
              <a:t>, or what we might call a </a:t>
            </a:r>
            <a:r>
              <a:rPr lang="en-US" b="1" dirty="0"/>
              <a:t>voxel</a:t>
            </a:r>
            <a:r>
              <a:rPr lang="en-US" dirty="0"/>
              <a:t>, inside that material. Under normal conditions, that voxel is in equilibrium — it has a certain </a:t>
            </a:r>
            <a:r>
              <a:rPr lang="en-US" b="1" dirty="0"/>
              <a:t>pressure</a:t>
            </a:r>
            <a:r>
              <a:rPr lang="en-US" dirty="0"/>
              <a:t>, </a:t>
            </a:r>
            <a:r>
              <a:rPr lang="en-US" b="1" dirty="0"/>
              <a:t>volume</a:t>
            </a:r>
            <a:r>
              <a:rPr lang="en-US" dirty="0"/>
              <a:t>, and </a:t>
            </a:r>
            <a:r>
              <a:rPr lang="en-US" b="1" dirty="0"/>
              <a:t>position</a:t>
            </a:r>
            <a:r>
              <a:rPr lang="en-US" dirty="0"/>
              <a:t>. Nothing’s changing.</a:t>
            </a:r>
          </a:p>
          <a:p>
            <a:endParaRPr lang="en-US" dirty="0"/>
          </a:p>
          <a:p>
            <a:r>
              <a:rPr lang="en-US" dirty="0"/>
              <a:t>But now, suppose we push on one side of that element toward the right. This causes a </a:t>
            </a:r>
            <a:r>
              <a:rPr lang="en-US" b="1" dirty="0"/>
              <a:t>displacement</a:t>
            </a:r>
            <a:r>
              <a:rPr lang="en-US" dirty="0"/>
              <a:t>, denoted by the lowercase letter </a:t>
            </a:r>
            <a:r>
              <a:rPr lang="en-US" i="1" dirty="0"/>
              <a:t>w</a:t>
            </a:r>
            <a:r>
              <a:rPr lang="en-US" dirty="0"/>
              <a:t>. When we push it, the volume of that little element decreases because the particles are squeezed closer together.</a:t>
            </a:r>
          </a:p>
          <a:p>
            <a:endParaRPr lang="en-US" dirty="0"/>
          </a:p>
          <a:p>
            <a:r>
              <a:rPr lang="en-US" dirty="0"/>
              <a:t>According to the </a:t>
            </a:r>
            <a:r>
              <a:rPr lang="en-US" b="1" dirty="0"/>
              <a:t>conservation of mass</a:t>
            </a:r>
            <a:r>
              <a:rPr lang="en-US" dirty="0"/>
              <a:t>, the total amount of material inside that voxel stays the same — but the </a:t>
            </a:r>
            <a:r>
              <a:rPr lang="en-US" b="1" dirty="0"/>
              <a:t>pressure</a:t>
            </a:r>
            <a:r>
              <a:rPr lang="en-US" dirty="0"/>
              <a:t> inside increases. That higher pressure creates a </a:t>
            </a:r>
            <a:r>
              <a:rPr lang="en-US" b="1" dirty="0"/>
              <a:t>net force</a:t>
            </a:r>
            <a:r>
              <a:rPr lang="en-US" dirty="0"/>
              <a:t> on neighboring elements, pushing them forward.</a:t>
            </a:r>
          </a:p>
          <a:p>
            <a:endParaRPr lang="en-US" dirty="0"/>
          </a:p>
          <a:p>
            <a:r>
              <a:rPr lang="en-US" dirty="0"/>
              <a:t>By </a:t>
            </a:r>
            <a:r>
              <a:rPr lang="en-US" b="1" dirty="0"/>
              <a:t>Newton’s second law</a:t>
            </a:r>
            <a:r>
              <a:rPr lang="en-US" dirty="0"/>
              <a:t>, the net force generates </a:t>
            </a:r>
            <a:r>
              <a:rPr lang="en-US" b="1" dirty="0"/>
              <a:t>acceleration</a:t>
            </a:r>
            <a:r>
              <a:rPr lang="en-US" dirty="0"/>
              <a:t>, which we call </a:t>
            </a:r>
            <a:r>
              <a:rPr lang="en-US" i="1" dirty="0"/>
              <a:t>a</a:t>
            </a:r>
            <a:r>
              <a:rPr lang="en-US" dirty="0"/>
              <a:t>. The acceleration then changes the </a:t>
            </a:r>
            <a:r>
              <a:rPr lang="en-US" b="1" dirty="0"/>
              <a:t>velocity</a:t>
            </a:r>
            <a:r>
              <a:rPr lang="en-US" dirty="0"/>
              <a:t>, denoted by </a:t>
            </a:r>
            <a:r>
              <a:rPr lang="en-US" i="1" dirty="0"/>
              <a:t>u</a:t>
            </a:r>
            <a:r>
              <a:rPr lang="en-US" dirty="0"/>
              <a:t>, and as the velocity builds up, the </a:t>
            </a:r>
            <a:r>
              <a:rPr lang="en-US" b="1" dirty="0"/>
              <a:t>displacement</a:t>
            </a:r>
            <a:r>
              <a:rPr lang="en-US" dirty="0"/>
              <a:t> </a:t>
            </a:r>
            <a:r>
              <a:rPr lang="en-US" i="1" dirty="0"/>
              <a:t>w</a:t>
            </a:r>
            <a:r>
              <a:rPr lang="en-US" dirty="0"/>
              <a:t> also changes further.</a:t>
            </a:r>
          </a:p>
          <a:p>
            <a:endParaRPr lang="en-US" dirty="0"/>
          </a:p>
          <a:p>
            <a:r>
              <a:rPr lang="en-US" dirty="0"/>
              <a:t>So, you can see that these quantities — </a:t>
            </a:r>
            <a:r>
              <a:rPr lang="en-US" b="1" dirty="0"/>
              <a:t>displacement (w)</a:t>
            </a:r>
            <a:r>
              <a:rPr lang="en-US" dirty="0"/>
              <a:t>, </a:t>
            </a:r>
            <a:r>
              <a:rPr lang="en-US" b="1" dirty="0"/>
              <a:t>velocity (u)</a:t>
            </a:r>
            <a:r>
              <a:rPr lang="en-US" dirty="0"/>
              <a:t>, </a:t>
            </a:r>
            <a:r>
              <a:rPr lang="en-US" b="1" dirty="0"/>
              <a:t>acceleration (a)</a:t>
            </a:r>
            <a:r>
              <a:rPr lang="en-US" dirty="0"/>
              <a:t>, </a:t>
            </a:r>
            <a:r>
              <a:rPr lang="en-US" b="1" dirty="0"/>
              <a:t>pressure (p)</a:t>
            </a:r>
            <a:r>
              <a:rPr lang="en-US" dirty="0"/>
              <a:t>, and </a:t>
            </a:r>
            <a:r>
              <a:rPr lang="en-US" b="1" dirty="0"/>
              <a:t>volume (v)</a:t>
            </a:r>
            <a:r>
              <a:rPr lang="en-US" dirty="0"/>
              <a:t> — are all linked together. They interact continuously as the disturbance moves through the medium.</a:t>
            </a:r>
          </a:p>
          <a:p>
            <a:endParaRPr lang="en-US" dirty="0"/>
          </a:p>
          <a:p>
            <a:r>
              <a:rPr lang="en-US" dirty="0"/>
              <a:t>This is not like pushing a rigid stick, where moving one end instantly moves the other. In a rigid body, everything moves together. But in an </a:t>
            </a:r>
            <a:r>
              <a:rPr lang="en-US" b="1" dirty="0"/>
              <a:t>elastic medium</a:t>
            </a:r>
            <a:r>
              <a:rPr lang="en-US" dirty="0"/>
              <a:t>, local motion depends on these dynamic relationships — one region moves, affects the next, and that disturbance travels as a wave.</a:t>
            </a:r>
          </a:p>
          <a:p>
            <a:endParaRPr lang="en-US" dirty="0"/>
          </a:p>
          <a:p>
            <a:r>
              <a:rPr lang="en-US" dirty="0"/>
              <a:t>So, an ultrasound wave forms because of this ongoing interplay between </a:t>
            </a:r>
            <a:r>
              <a:rPr lang="en-US" b="1" dirty="0"/>
              <a:t>pressure</a:t>
            </a:r>
            <a:r>
              <a:rPr lang="en-US" dirty="0"/>
              <a:t>, </a:t>
            </a:r>
            <a:r>
              <a:rPr lang="en-US" b="1" dirty="0"/>
              <a:t>volume</a:t>
            </a:r>
            <a:r>
              <a:rPr lang="en-US" dirty="0"/>
              <a:t>, and </a:t>
            </a:r>
            <a:r>
              <a:rPr lang="en-US" b="1" dirty="0"/>
              <a:t>motion</a:t>
            </a:r>
            <a:r>
              <a:rPr lang="en-US" dirty="0"/>
              <a:t>. Push a little, the volume shrinks, pressure rises, acceleration increases, and that disturbance keeps propagating through the material — and that’s your ultrasound wave.</a:t>
            </a:r>
          </a:p>
        </p:txBody>
      </p:sp>
      <p:sp>
        <p:nvSpPr>
          <p:cNvPr id="4" name="Slide Number Placeholder 3"/>
          <p:cNvSpPr>
            <a:spLocks noGrp="1"/>
          </p:cNvSpPr>
          <p:nvPr>
            <p:ph type="sldNum" sz="quarter" idx="5"/>
          </p:nvPr>
        </p:nvSpPr>
        <p:spPr/>
        <p:txBody>
          <a:bodyPr/>
          <a:lstStyle/>
          <a:p>
            <a:fld id="{16362E68-66C4-4B01-8D1F-712CF75BFD43}" type="slidenum">
              <a:rPr lang="en-US" smtClean="0"/>
              <a:t>9</a:t>
            </a:fld>
            <a:endParaRPr lang="en-US"/>
          </a:p>
        </p:txBody>
      </p:sp>
    </p:spTree>
    <p:extLst>
      <p:ext uri="{BB962C8B-B14F-4D97-AF65-F5344CB8AC3E}">
        <p14:creationId xmlns:p14="http://schemas.microsoft.com/office/powerpoint/2010/main" val="8870900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E7041C7F-A4FF-4BE7-AD4C-A86E6837A0D2}" type="slidenum">
              <a:rPr lang="en-US"/>
              <a:pPr>
                <a:defRPr/>
              </a:pPr>
              <a:t>‹#›</a:t>
            </a:fld>
            <a:endParaRPr lang="en-US"/>
          </a:p>
        </p:txBody>
      </p:sp>
    </p:spTree>
    <p:extLst>
      <p:ext uri="{BB962C8B-B14F-4D97-AF65-F5344CB8AC3E}">
        <p14:creationId xmlns:p14="http://schemas.microsoft.com/office/powerpoint/2010/main" val="1924405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C3705E6-D234-4524-B367-EA4246063431}" type="slidenum">
              <a:rPr lang="en-US"/>
              <a:pPr>
                <a:defRPr/>
              </a:pPr>
              <a:t>‹#›</a:t>
            </a:fld>
            <a:endParaRPr lang="en-US"/>
          </a:p>
        </p:txBody>
      </p:sp>
    </p:spTree>
    <p:extLst>
      <p:ext uri="{BB962C8B-B14F-4D97-AF65-F5344CB8AC3E}">
        <p14:creationId xmlns:p14="http://schemas.microsoft.com/office/powerpoint/2010/main" val="3513039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6096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6096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5692001-09FE-4C17-A5C6-2921806D3920}" type="slidenum">
              <a:rPr lang="en-US"/>
              <a:pPr>
                <a:defRPr/>
              </a:pPr>
              <a:t>‹#›</a:t>
            </a:fld>
            <a:endParaRPr lang="en-US"/>
          </a:p>
        </p:txBody>
      </p:sp>
    </p:spTree>
    <p:extLst>
      <p:ext uri="{BB962C8B-B14F-4D97-AF65-F5344CB8AC3E}">
        <p14:creationId xmlns:p14="http://schemas.microsoft.com/office/powerpoint/2010/main" val="19577926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125" name="Line 29"/>
          <p:cNvSpPr>
            <a:spLocks noChangeShapeType="1"/>
          </p:cNvSpPr>
          <p:nvPr userDrawn="1"/>
        </p:nvSpPr>
        <p:spPr bwMode="auto">
          <a:xfrm>
            <a:off x="1117600" y="457200"/>
            <a:ext cx="0" cy="6096000"/>
          </a:xfrm>
          <a:prstGeom prst="line">
            <a:avLst/>
          </a:prstGeom>
          <a:noFill/>
          <a:ln w="9525">
            <a:solidFill>
              <a:schemeClr val="bg1"/>
            </a:solidFill>
            <a:round/>
            <a:headEnd/>
            <a:tailEnd/>
          </a:ln>
        </p:spPr>
        <p:txBody>
          <a:bodyPr wrap="none" anchor="ctr"/>
          <a:lstStyle/>
          <a:p>
            <a:pPr eaLnBrk="0" hangingPunct="0"/>
            <a:endParaRPr lang="en-US" sz="2400">
              <a:solidFill>
                <a:srgbClr val="000000"/>
              </a:solidFill>
              <a:latin typeface="Arial" charset="0"/>
            </a:endParaRPr>
          </a:p>
        </p:txBody>
      </p:sp>
      <p:sp>
        <p:nvSpPr>
          <p:cNvPr id="4126" name="Line 30"/>
          <p:cNvSpPr>
            <a:spLocks noChangeShapeType="1"/>
          </p:cNvSpPr>
          <p:nvPr userDrawn="1"/>
        </p:nvSpPr>
        <p:spPr bwMode="auto">
          <a:xfrm>
            <a:off x="1117600" y="6553200"/>
            <a:ext cx="10566400" cy="0"/>
          </a:xfrm>
          <a:prstGeom prst="line">
            <a:avLst/>
          </a:prstGeom>
          <a:noFill/>
          <a:ln w="9525">
            <a:solidFill>
              <a:schemeClr val="bg1"/>
            </a:solidFill>
            <a:round/>
            <a:headEnd/>
            <a:tailEnd/>
          </a:ln>
        </p:spPr>
        <p:txBody>
          <a:bodyPr wrap="none" anchor="ctr"/>
          <a:lstStyle/>
          <a:p>
            <a:pPr eaLnBrk="0" hangingPunct="0"/>
            <a:endParaRPr lang="en-US" sz="2400">
              <a:solidFill>
                <a:srgbClr val="000000"/>
              </a:solidFill>
              <a:latin typeface="Arial" charset="0"/>
            </a:endParaRPr>
          </a:p>
        </p:txBody>
      </p:sp>
      <p:sp>
        <p:nvSpPr>
          <p:cNvPr id="4127" name="Line 31"/>
          <p:cNvSpPr>
            <a:spLocks noChangeShapeType="1"/>
          </p:cNvSpPr>
          <p:nvPr userDrawn="1"/>
        </p:nvSpPr>
        <p:spPr bwMode="auto">
          <a:xfrm flipV="1">
            <a:off x="11684000" y="5791200"/>
            <a:ext cx="0" cy="762000"/>
          </a:xfrm>
          <a:prstGeom prst="line">
            <a:avLst/>
          </a:prstGeom>
          <a:noFill/>
          <a:ln w="9525">
            <a:solidFill>
              <a:schemeClr val="bg1"/>
            </a:solidFill>
            <a:round/>
            <a:headEnd/>
            <a:tailEnd/>
          </a:ln>
        </p:spPr>
        <p:txBody>
          <a:bodyPr wrap="none" anchor="ctr"/>
          <a:lstStyle/>
          <a:p>
            <a:pPr eaLnBrk="0" hangingPunct="0"/>
            <a:endParaRPr lang="en-US" sz="2400">
              <a:solidFill>
                <a:srgbClr val="000000"/>
              </a:solidFill>
              <a:latin typeface="Arial" charset="0"/>
            </a:endParaRPr>
          </a:p>
        </p:txBody>
      </p:sp>
      <p:sp>
        <p:nvSpPr>
          <p:cNvPr id="4128" name="Line 32"/>
          <p:cNvSpPr>
            <a:spLocks noChangeShapeType="1"/>
          </p:cNvSpPr>
          <p:nvPr userDrawn="1"/>
        </p:nvSpPr>
        <p:spPr bwMode="auto">
          <a:xfrm flipH="1">
            <a:off x="8636000" y="5791200"/>
            <a:ext cx="3048000" cy="0"/>
          </a:xfrm>
          <a:prstGeom prst="line">
            <a:avLst/>
          </a:prstGeom>
          <a:noFill/>
          <a:ln w="9525">
            <a:solidFill>
              <a:schemeClr val="bg1"/>
            </a:solidFill>
            <a:round/>
            <a:headEnd/>
            <a:tailEnd/>
          </a:ln>
        </p:spPr>
        <p:txBody>
          <a:bodyPr wrap="none" anchor="ctr"/>
          <a:lstStyle/>
          <a:p>
            <a:pPr eaLnBrk="0" hangingPunct="0"/>
            <a:endParaRPr lang="en-US" sz="2400">
              <a:solidFill>
                <a:srgbClr val="000000"/>
              </a:solidFill>
              <a:latin typeface="Arial" charset="0"/>
            </a:endParaRPr>
          </a:p>
        </p:txBody>
      </p:sp>
      <p:sp>
        <p:nvSpPr>
          <p:cNvPr id="4131" name="Line 35"/>
          <p:cNvSpPr>
            <a:spLocks noChangeShapeType="1"/>
          </p:cNvSpPr>
          <p:nvPr userDrawn="1"/>
        </p:nvSpPr>
        <p:spPr bwMode="auto">
          <a:xfrm>
            <a:off x="1117600" y="457200"/>
            <a:ext cx="1727200" cy="0"/>
          </a:xfrm>
          <a:prstGeom prst="line">
            <a:avLst/>
          </a:prstGeom>
          <a:noFill/>
          <a:ln w="9525">
            <a:solidFill>
              <a:schemeClr val="bg1"/>
            </a:solidFill>
            <a:round/>
            <a:headEnd/>
            <a:tailEnd/>
          </a:ln>
        </p:spPr>
        <p:txBody>
          <a:bodyPr wrap="none" anchor="ctr"/>
          <a:lstStyle/>
          <a:p>
            <a:pPr eaLnBrk="0" hangingPunct="0"/>
            <a:endParaRPr lang="en-US" sz="2400">
              <a:solidFill>
                <a:srgbClr val="000000"/>
              </a:solidFill>
              <a:latin typeface="Arial" charset="0"/>
            </a:endParaRPr>
          </a:p>
        </p:txBody>
      </p:sp>
    </p:spTree>
    <p:extLst>
      <p:ext uri="{BB962C8B-B14F-4D97-AF65-F5344CB8AC3E}">
        <p14:creationId xmlns:p14="http://schemas.microsoft.com/office/powerpoint/2010/main" val="19585868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152400"/>
            <a:ext cx="11785600" cy="838200"/>
          </a:xfrm>
        </p:spPr>
        <p:txBody>
          <a:bodyPr/>
          <a:lstStyle>
            <a:lvl1pPr algn="ctr">
              <a:defRPr sz="4000" b="1">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203200" y="1066800"/>
            <a:ext cx="11785600" cy="4419600"/>
          </a:xfrm>
        </p:spPr>
        <p:txBody>
          <a:bodyPr/>
          <a:lstStyle>
            <a:lvl1pPr>
              <a:defRPr b="1"/>
            </a:lvl1pPr>
          </a:lstStyle>
          <a:p>
            <a:pPr lvl="0"/>
            <a:r>
              <a:rPr lang="en-US" dirty="0"/>
              <a:t>Click to edit Master text styles</a:t>
            </a:r>
          </a:p>
        </p:txBody>
      </p:sp>
    </p:spTree>
    <p:extLst>
      <p:ext uri="{BB962C8B-B14F-4D97-AF65-F5344CB8AC3E}">
        <p14:creationId xmlns:p14="http://schemas.microsoft.com/office/powerpoint/2010/main" val="33431122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pPr eaLnBrk="0" hangingPunct="0"/>
            <a:fld id="{42551609-7012-4524-8F91-CAEC89A8DA26}" type="slidenum">
              <a:rPr lang="en-US">
                <a:solidFill>
                  <a:srgbClr val="000000"/>
                </a:solidFill>
                <a:latin typeface="Arial" charset="0"/>
              </a:rPr>
              <a:pPr eaLnBrk="0" hangingPunct="0"/>
              <a:t>‹#›</a:t>
            </a:fld>
            <a:endParaRPr lang="en-US">
              <a:solidFill>
                <a:srgbClr val="000000"/>
              </a:solidFill>
              <a:latin typeface="Arial" charset="0"/>
            </a:endParaRPr>
          </a:p>
        </p:txBody>
      </p:sp>
    </p:spTree>
    <p:extLst>
      <p:ext uri="{BB962C8B-B14F-4D97-AF65-F5344CB8AC3E}">
        <p14:creationId xmlns:p14="http://schemas.microsoft.com/office/powerpoint/2010/main" val="666058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17600" y="16764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00800" y="16764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pPr eaLnBrk="0" hangingPunct="0"/>
            <a:fld id="{EC38EB37-9F67-488F-AFCB-318363D4DA79}" type="slidenum">
              <a:rPr lang="en-US">
                <a:solidFill>
                  <a:srgbClr val="000000"/>
                </a:solidFill>
                <a:latin typeface="Arial" charset="0"/>
              </a:rPr>
              <a:pPr eaLnBrk="0" hangingPunct="0"/>
              <a:t>‹#›</a:t>
            </a:fld>
            <a:endParaRPr lang="en-US">
              <a:solidFill>
                <a:srgbClr val="000000"/>
              </a:solidFill>
              <a:latin typeface="Arial" charset="0"/>
            </a:endParaRPr>
          </a:p>
        </p:txBody>
      </p:sp>
    </p:spTree>
    <p:extLst>
      <p:ext uri="{BB962C8B-B14F-4D97-AF65-F5344CB8AC3E}">
        <p14:creationId xmlns:p14="http://schemas.microsoft.com/office/powerpoint/2010/main" val="1611857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a:xfrm>
            <a:off x="146051" y="6288088"/>
            <a:ext cx="1219200" cy="457200"/>
          </a:xfrm>
          <a:prstGeom prst="rect">
            <a:avLst/>
          </a:prstGeom>
        </p:spPr>
        <p:txBody>
          <a:bodyPr/>
          <a:lstStyle>
            <a:lvl1pPr>
              <a:defRPr/>
            </a:lvl1pPr>
          </a:lstStyle>
          <a:p>
            <a:pPr eaLnBrk="0" hangingPunct="0"/>
            <a:fld id="{325EC937-4EEB-42FF-9745-F8ECC712C67B}" type="slidenum">
              <a:rPr lang="en-US">
                <a:solidFill>
                  <a:srgbClr val="000000"/>
                </a:solidFill>
                <a:latin typeface="Arial" charset="0"/>
              </a:rPr>
              <a:pPr eaLnBrk="0" hangingPunct="0"/>
              <a:t>‹#›</a:t>
            </a:fld>
            <a:endParaRPr lang="en-US">
              <a:solidFill>
                <a:srgbClr val="000000"/>
              </a:solidFill>
              <a:latin typeface="Arial" charset="0"/>
            </a:endParaRPr>
          </a:p>
        </p:txBody>
      </p:sp>
    </p:spTree>
    <p:extLst>
      <p:ext uri="{BB962C8B-B14F-4D97-AF65-F5344CB8AC3E}">
        <p14:creationId xmlns:p14="http://schemas.microsoft.com/office/powerpoint/2010/main" val="16522115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146051" y="6288088"/>
            <a:ext cx="1219200" cy="457200"/>
          </a:xfrm>
          <a:prstGeom prst="rect">
            <a:avLst/>
          </a:prstGeom>
        </p:spPr>
        <p:txBody>
          <a:bodyPr/>
          <a:lstStyle>
            <a:lvl1pPr>
              <a:defRPr/>
            </a:lvl1pPr>
          </a:lstStyle>
          <a:p>
            <a:pPr eaLnBrk="0" hangingPunct="0"/>
            <a:fld id="{26E09F27-08E5-47E1-9081-CDEF6FA99715}" type="slidenum">
              <a:rPr lang="en-US">
                <a:solidFill>
                  <a:srgbClr val="000000"/>
                </a:solidFill>
                <a:latin typeface="Arial" charset="0"/>
              </a:rPr>
              <a:pPr eaLnBrk="0" hangingPunct="0"/>
              <a:t>‹#›</a:t>
            </a:fld>
            <a:endParaRPr lang="en-US">
              <a:solidFill>
                <a:srgbClr val="000000"/>
              </a:solidFill>
              <a:latin typeface="Arial" charset="0"/>
            </a:endParaRPr>
          </a:p>
        </p:txBody>
      </p:sp>
    </p:spTree>
    <p:extLst>
      <p:ext uri="{BB962C8B-B14F-4D97-AF65-F5344CB8AC3E}">
        <p14:creationId xmlns:p14="http://schemas.microsoft.com/office/powerpoint/2010/main" val="15289303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46051" y="6288088"/>
            <a:ext cx="1219200" cy="457200"/>
          </a:xfrm>
          <a:prstGeom prst="rect">
            <a:avLst/>
          </a:prstGeom>
        </p:spPr>
        <p:txBody>
          <a:bodyPr/>
          <a:lstStyle>
            <a:lvl1pPr>
              <a:defRPr/>
            </a:lvl1pPr>
          </a:lstStyle>
          <a:p>
            <a:pPr eaLnBrk="0" hangingPunct="0"/>
            <a:fld id="{CC251E47-B223-48F4-A299-CE4A766087D6}" type="slidenum">
              <a:rPr lang="en-US">
                <a:solidFill>
                  <a:srgbClr val="000000"/>
                </a:solidFill>
                <a:latin typeface="Arial" charset="0"/>
              </a:rPr>
              <a:pPr eaLnBrk="0" hangingPunct="0"/>
              <a:t>‹#›</a:t>
            </a:fld>
            <a:endParaRPr lang="en-US">
              <a:solidFill>
                <a:srgbClr val="000000"/>
              </a:solidFill>
              <a:latin typeface="Arial" charset="0"/>
            </a:endParaRPr>
          </a:p>
        </p:txBody>
      </p:sp>
    </p:spTree>
    <p:extLst>
      <p:ext uri="{BB962C8B-B14F-4D97-AF65-F5344CB8AC3E}">
        <p14:creationId xmlns:p14="http://schemas.microsoft.com/office/powerpoint/2010/main" val="2856047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pPr eaLnBrk="0" hangingPunct="0"/>
            <a:fld id="{5BB27830-E813-4D5B-BECC-EB4E76333BEB}" type="slidenum">
              <a:rPr lang="en-US">
                <a:solidFill>
                  <a:srgbClr val="000000"/>
                </a:solidFill>
                <a:latin typeface="Arial" charset="0"/>
              </a:rPr>
              <a:pPr eaLnBrk="0" hangingPunct="0"/>
              <a:t>‹#›</a:t>
            </a:fld>
            <a:endParaRPr lang="en-US">
              <a:solidFill>
                <a:srgbClr val="000000"/>
              </a:solidFill>
              <a:latin typeface="Arial" charset="0"/>
            </a:endParaRPr>
          </a:p>
        </p:txBody>
      </p:sp>
    </p:spTree>
    <p:extLst>
      <p:ext uri="{BB962C8B-B14F-4D97-AF65-F5344CB8AC3E}">
        <p14:creationId xmlns:p14="http://schemas.microsoft.com/office/powerpoint/2010/main" val="1127549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DD1CDBA-16D1-4084-9864-D267B3479761}" type="slidenum">
              <a:rPr lang="en-US"/>
              <a:pPr>
                <a:defRPr/>
              </a:pPr>
              <a:t>‹#›</a:t>
            </a:fld>
            <a:endParaRPr lang="en-US"/>
          </a:p>
        </p:txBody>
      </p:sp>
    </p:spTree>
    <p:extLst>
      <p:ext uri="{BB962C8B-B14F-4D97-AF65-F5344CB8AC3E}">
        <p14:creationId xmlns:p14="http://schemas.microsoft.com/office/powerpoint/2010/main" val="17670282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pPr eaLnBrk="0" hangingPunct="0"/>
            <a:fld id="{8950E5CE-EF1E-495C-8D34-E9307ADFFB20}" type="slidenum">
              <a:rPr lang="en-US">
                <a:solidFill>
                  <a:srgbClr val="000000"/>
                </a:solidFill>
                <a:latin typeface="Arial" charset="0"/>
              </a:rPr>
              <a:pPr eaLnBrk="0" hangingPunct="0"/>
              <a:t>‹#›</a:t>
            </a:fld>
            <a:endParaRPr lang="en-US">
              <a:solidFill>
                <a:srgbClr val="000000"/>
              </a:solidFill>
              <a:latin typeface="Arial" charset="0"/>
            </a:endParaRPr>
          </a:p>
        </p:txBody>
      </p:sp>
    </p:spTree>
    <p:extLst>
      <p:ext uri="{BB962C8B-B14F-4D97-AF65-F5344CB8AC3E}">
        <p14:creationId xmlns:p14="http://schemas.microsoft.com/office/powerpoint/2010/main" val="38265870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pPr eaLnBrk="0" hangingPunct="0"/>
            <a:fld id="{EDA7D03F-0D9F-4D6E-A9DA-DA22B08C88FB}" type="slidenum">
              <a:rPr lang="en-US">
                <a:solidFill>
                  <a:srgbClr val="000000"/>
                </a:solidFill>
                <a:latin typeface="Arial" charset="0"/>
              </a:rPr>
              <a:pPr eaLnBrk="0" hangingPunct="0"/>
              <a:t>‹#›</a:t>
            </a:fld>
            <a:endParaRPr lang="en-US">
              <a:solidFill>
                <a:srgbClr val="000000"/>
              </a:solidFill>
              <a:latin typeface="Arial" charset="0"/>
            </a:endParaRPr>
          </a:p>
        </p:txBody>
      </p:sp>
    </p:spTree>
    <p:extLst>
      <p:ext uri="{BB962C8B-B14F-4D97-AF65-F5344CB8AC3E}">
        <p14:creationId xmlns:p14="http://schemas.microsoft.com/office/powerpoint/2010/main" val="35710309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0000" y="3048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17600" y="3048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pPr eaLnBrk="0" hangingPunct="0"/>
            <a:fld id="{5D488692-0FB6-433E-9CFB-08D03A34DD8A}" type="slidenum">
              <a:rPr lang="en-US">
                <a:solidFill>
                  <a:srgbClr val="000000"/>
                </a:solidFill>
                <a:latin typeface="Arial" charset="0"/>
              </a:rPr>
              <a:pPr eaLnBrk="0" hangingPunct="0"/>
              <a:t>‹#›</a:t>
            </a:fld>
            <a:endParaRPr lang="en-US">
              <a:solidFill>
                <a:srgbClr val="000000"/>
              </a:solidFill>
              <a:latin typeface="Arial" charset="0"/>
            </a:endParaRPr>
          </a:p>
        </p:txBody>
      </p:sp>
    </p:spTree>
    <p:extLst>
      <p:ext uri="{BB962C8B-B14F-4D97-AF65-F5344CB8AC3E}">
        <p14:creationId xmlns:p14="http://schemas.microsoft.com/office/powerpoint/2010/main" val="27611773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eaLnBrk="0" hangingPunct="0"/>
            <a:fld id="{7CB0FFF0-54BA-3647-A41C-5B9BFB72D9A1}" type="datetimeFigureOut">
              <a:rPr lang="en-US" smtClean="0">
                <a:solidFill>
                  <a:srgbClr val="000000"/>
                </a:solidFill>
                <a:latin typeface="Arial" charset="0"/>
              </a:rPr>
              <a:pPr eaLnBrk="0" hangingPunct="0"/>
              <a:t>10/16/2025</a:t>
            </a:fld>
            <a:endParaRPr lang="en-US">
              <a:solidFill>
                <a:srgbClr val="000000"/>
              </a:solidFill>
              <a:latin typeface="Arial" charset="0"/>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eaLnBrk="0" hangingPunct="0"/>
            <a:endParaRPr lang="en-US">
              <a:solidFill>
                <a:srgbClr val="000000"/>
              </a:solidFill>
              <a:latin typeface="Arial" charset="0"/>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eaLnBrk="0" hangingPunct="0"/>
            <a:fld id="{6C89A89B-94DB-104C-B520-29F91C44CDB5}" type="slidenum">
              <a:rPr lang="en-US" smtClean="0">
                <a:solidFill>
                  <a:srgbClr val="000000"/>
                </a:solidFill>
                <a:latin typeface="Arial" charset="0"/>
              </a:rPr>
              <a:pPr eaLnBrk="0" hangingPunct="0"/>
              <a:t>‹#›</a:t>
            </a:fld>
            <a:endParaRPr lang="en-US">
              <a:solidFill>
                <a:srgbClr val="000000"/>
              </a:solidFill>
              <a:latin typeface="Arial" charset="0"/>
            </a:endParaRPr>
          </a:p>
        </p:txBody>
      </p:sp>
    </p:spTree>
    <p:extLst>
      <p:ext uri="{BB962C8B-B14F-4D97-AF65-F5344CB8AC3E}">
        <p14:creationId xmlns:p14="http://schemas.microsoft.com/office/powerpoint/2010/main" val="267379119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125" name="Line 29"/>
          <p:cNvSpPr>
            <a:spLocks noChangeShapeType="1"/>
          </p:cNvSpPr>
          <p:nvPr userDrawn="1"/>
        </p:nvSpPr>
        <p:spPr bwMode="auto">
          <a:xfrm>
            <a:off x="1117600" y="457200"/>
            <a:ext cx="0" cy="6096000"/>
          </a:xfrm>
          <a:prstGeom prst="line">
            <a:avLst/>
          </a:prstGeom>
          <a:noFill/>
          <a:ln w="9525">
            <a:solidFill>
              <a:schemeClr val="bg1"/>
            </a:solidFill>
            <a:round/>
            <a:headEnd/>
            <a:tailEnd/>
          </a:ln>
        </p:spPr>
        <p:txBody>
          <a:bodyPr wrap="none" anchor="ctr"/>
          <a:lstStyle/>
          <a:p>
            <a:pPr eaLnBrk="0" hangingPunct="0"/>
            <a:endParaRPr lang="en-US" sz="2400">
              <a:solidFill>
                <a:srgbClr val="000000"/>
              </a:solidFill>
              <a:ea typeface="ＭＳ Ｐゴシック" pitchFamily="116" charset="-128"/>
              <a:cs typeface="+mn-cs"/>
            </a:endParaRPr>
          </a:p>
        </p:txBody>
      </p:sp>
      <p:sp>
        <p:nvSpPr>
          <p:cNvPr id="4126" name="Line 30"/>
          <p:cNvSpPr>
            <a:spLocks noChangeShapeType="1"/>
          </p:cNvSpPr>
          <p:nvPr userDrawn="1"/>
        </p:nvSpPr>
        <p:spPr bwMode="auto">
          <a:xfrm>
            <a:off x="1117600" y="6553200"/>
            <a:ext cx="10566400" cy="0"/>
          </a:xfrm>
          <a:prstGeom prst="line">
            <a:avLst/>
          </a:prstGeom>
          <a:noFill/>
          <a:ln w="9525">
            <a:solidFill>
              <a:schemeClr val="bg1"/>
            </a:solidFill>
            <a:round/>
            <a:headEnd/>
            <a:tailEnd/>
          </a:ln>
        </p:spPr>
        <p:txBody>
          <a:bodyPr wrap="none" anchor="ctr"/>
          <a:lstStyle/>
          <a:p>
            <a:pPr eaLnBrk="0" hangingPunct="0"/>
            <a:endParaRPr lang="en-US" sz="2400">
              <a:solidFill>
                <a:srgbClr val="000000"/>
              </a:solidFill>
              <a:ea typeface="ＭＳ Ｐゴシック" pitchFamily="116" charset="-128"/>
              <a:cs typeface="+mn-cs"/>
            </a:endParaRPr>
          </a:p>
        </p:txBody>
      </p:sp>
      <p:sp>
        <p:nvSpPr>
          <p:cNvPr id="4127" name="Line 31"/>
          <p:cNvSpPr>
            <a:spLocks noChangeShapeType="1"/>
          </p:cNvSpPr>
          <p:nvPr userDrawn="1"/>
        </p:nvSpPr>
        <p:spPr bwMode="auto">
          <a:xfrm flipV="1">
            <a:off x="11684000" y="5791200"/>
            <a:ext cx="0" cy="762000"/>
          </a:xfrm>
          <a:prstGeom prst="line">
            <a:avLst/>
          </a:prstGeom>
          <a:noFill/>
          <a:ln w="9525">
            <a:solidFill>
              <a:schemeClr val="bg1"/>
            </a:solidFill>
            <a:round/>
            <a:headEnd/>
            <a:tailEnd/>
          </a:ln>
        </p:spPr>
        <p:txBody>
          <a:bodyPr wrap="none" anchor="ctr"/>
          <a:lstStyle/>
          <a:p>
            <a:pPr eaLnBrk="0" hangingPunct="0"/>
            <a:endParaRPr lang="en-US" sz="2400">
              <a:solidFill>
                <a:srgbClr val="000000"/>
              </a:solidFill>
              <a:ea typeface="ＭＳ Ｐゴシック" pitchFamily="116" charset="-128"/>
              <a:cs typeface="+mn-cs"/>
            </a:endParaRPr>
          </a:p>
        </p:txBody>
      </p:sp>
      <p:sp>
        <p:nvSpPr>
          <p:cNvPr id="4128" name="Line 32"/>
          <p:cNvSpPr>
            <a:spLocks noChangeShapeType="1"/>
          </p:cNvSpPr>
          <p:nvPr userDrawn="1"/>
        </p:nvSpPr>
        <p:spPr bwMode="auto">
          <a:xfrm flipH="1">
            <a:off x="8636000" y="5791200"/>
            <a:ext cx="3048000" cy="0"/>
          </a:xfrm>
          <a:prstGeom prst="line">
            <a:avLst/>
          </a:prstGeom>
          <a:noFill/>
          <a:ln w="9525">
            <a:solidFill>
              <a:schemeClr val="bg1"/>
            </a:solidFill>
            <a:round/>
            <a:headEnd/>
            <a:tailEnd/>
          </a:ln>
        </p:spPr>
        <p:txBody>
          <a:bodyPr wrap="none" anchor="ctr"/>
          <a:lstStyle/>
          <a:p>
            <a:pPr eaLnBrk="0" hangingPunct="0"/>
            <a:endParaRPr lang="en-US" sz="2400">
              <a:solidFill>
                <a:srgbClr val="000000"/>
              </a:solidFill>
              <a:ea typeface="ＭＳ Ｐゴシック" pitchFamily="116" charset="-128"/>
              <a:cs typeface="+mn-cs"/>
            </a:endParaRPr>
          </a:p>
        </p:txBody>
      </p:sp>
      <p:sp>
        <p:nvSpPr>
          <p:cNvPr id="4131" name="Line 35"/>
          <p:cNvSpPr>
            <a:spLocks noChangeShapeType="1"/>
          </p:cNvSpPr>
          <p:nvPr userDrawn="1"/>
        </p:nvSpPr>
        <p:spPr bwMode="auto">
          <a:xfrm>
            <a:off x="1117600" y="457200"/>
            <a:ext cx="1727200" cy="0"/>
          </a:xfrm>
          <a:prstGeom prst="line">
            <a:avLst/>
          </a:prstGeom>
          <a:noFill/>
          <a:ln w="9525">
            <a:solidFill>
              <a:schemeClr val="bg1"/>
            </a:solidFill>
            <a:round/>
            <a:headEnd/>
            <a:tailEnd/>
          </a:ln>
        </p:spPr>
        <p:txBody>
          <a:bodyPr wrap="none" anchor="ctr"/>
          <a:lstStyle/>
          <a:p>
            <a:pPr eaLnBrk="0" hangingPunct="0"/>
            <a:endParaRPr lang="en-US" sz="2400">
              <a:solidFill>
                <a:srgbClr val="000000"/>
              </a:solidFill>
              <a:ea typeface="ＭＳ Ｐゴシック" pitchFamily="116" charset="-128"/>
              <a:cs typeface="+mn-cs"/>
            </a:endParaRPr>
          </a:p>
        </p:txBody>
      </p:sp>
    </p:spTree>
    <p:extLst>
      <p:ext uri="{BB962C8B-B14F-4D97-AF65-F5344CB8AC3E}">
        <p14:creationId xmlns:p14="http://schemas.microsoft.com/office/powerpoint/2010/main" val="78003999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152400"/>
            <a:ext cx="11785600" cy="838200"/>
          </a:xfrm>
        </p:spPr>
        <p:txBody>
          <a:bodyPr/>
          <a:lstStyle>
            <a:lvl1pPr algn="ctr">
              <a:defRPr sz="4000" b="1">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203200" y="1066800"/>
            <a:ext cx="11785600" cy="4419600"/>
          </a:xfrm>
        </p:spPr>
        <p:txBody>
          <a:bodyPr/>
          <a:lstStyle>
            <a:lvl1pPr>
              <a:defRPr b="1"/>
            </a:lvl1pPr>
          </a:lstStyle>
          <a:p>
            <a:pPr lvl="0"/>
            <a:r>
              <a:rPr lang="en-US" dirty="0"/>
              <a:t>Click to edit Master text styles</a:t>
            </a:r>
          </a:p>
        </p:txBody>
      </p:sp>
    </p:spTree>
    <p:extLst>
      <p:ext uri="{BB962C8B-B14F-4D97-AF65-F5344CB8AC3E}">
        <p14:creationId xmlns:p14="http://schemas.microsoft.com/office/powerpoint/2010/main" val="11918602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pPr eaLnBrk="0" hangingPunct="0"/>
            <a:fld id="{42551609-7012-4524-8F91-CAEC89A8DA26}" type="slidenum">
              <a:rPr lang="en-US" sz="2400">
                <a:solidFill>
                  <a:srgbClr val="000000"/>
                </a:solidFill>
                <a:ea typeface="ＭＳ Ｐゴシック" pitchFamily="116" charset="-128"/>
                <a:cs typeface="+mn-cs"/>
              </a:rPr>
              <a:pPr eaLnBrk="0" hangingPunct="0"/>
              <a:t>‹#›</a:t>
            </a:fld>
            <a:endParaRPr lang="en-US" sz="2400">
              <a:solidFill>
                <a:srgbClr val="000000"/>
              </a:solidFill>
              <a:ea typeface="ＭＳ Ｐゴシック" pitchFamily="116" charset="-128"/>
              <a:cs typeface="+mn-cs"/>
            </a:endParaRPr>
          </a:p>
        </p:txBody>
      </p:sp>
    </p:spTree>
    <p:extLst>
      <p:ext uri="{BB962C8B-B14F-4D97-AF65-F5344CB8AC3E}">
        <p14:creationId xmlns:p14="http://schemas.microsoft.com/office/powerpoint/2010/main" val="319463817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17600" y="16764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00800" y="16764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pPr eaLnBrk="0" hangingPunct="0"/>
            <a:fld id="{EC38EB37-9F67-488F-AFCB-318363D4DA79}" type="slidenum">
              <a:rPr lang="en-US" sz="2400">
                <a:solidFill>
                  <a:srgbClr val="000000"/>
                </a:solidFill>
                <a:ea typeface="ＭＳ Ｐゴシック" pitchFamily="116" charset="-128"/>
                <a:cs typeface="+mn-cs"/>
              </a:rPr>
              <a:pPr eaLnBrk="0" hangingPunct="0"/>
              <a:t>‹#›</a:t>
            </a:fld>
            <a:endParaRPr lang="en-US" sz="2400">
              <a:solidFill>
                <a:srgbClr val="000000"/>
              </a:solidFill>
              <a:ea typeface="ＭＳ Ｐゴシック" pitchFamily="116" charset="-128"/>
              <a:cs typeface="+mn-cs"/>
            </a:endParaRPr>
          </a:p>
        </p:txBody>
      </p:sp>
    </p:spTree>
    <p:extLst>
      <p:ext uri="{BB962C8B-B14F-4D97-AF65-F5344CB8AC3E}">
        <p14:creationId xmlns:p14="http://schemas.microsoft.com/office/powerpoint/2010/main" val="36416886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a:xfrm>
            <a:off x="146051" y="6288088"/>
            <a:ext cx="1219200" cy="457200"/>
          </a:xfrm>
          <a:prstGeom prst="rect">
            <a:avLst/>
          </a:prstGeom>
        </p:spPr>
        <p:txBody>
          <a:bodyPr/>
          <a:lstStyle>
            <a:lvl1pPr>
              <a:defRPr/>
            </a:lvl1pPr>
          </a:lstStyle>
          <a:p>
            <a:pPr eaLnBrk="0" hangingPunct="0"/>
            <a:fld id="{325EC937-4EEB-42FF-9745-F8ECC712C67B}" type="slidenum">
              <a:rPr lang="en-US" sz="2400">
                <a:solidFill>
                  <a:srgbClr val="000000"/>
                </a:solidFill>
                <a:ea typeface="ＭＳ Ｐゴシック" pitchFamily="116" charset="-128"/>
                <a:cs typeface="+mn-cs"/>
              </a:rPr>
              <a:pPr eaLnBrk="0" hangingPunct="0"/>
              <a:t>‹#›</a:t>
            </a:fld>
            <a:endParaRPr lang="en-US" sz="2400">
              <a:solidFill>
                <a:srgbClr val="000000"/>
              </a:solidFill>
              <a:ea typeface="ＭＳ Ｐゴシック" pitchFamily="116" charset="-128"/>
              <a:cs typeface="+mn-cs"/>
            </a:endParaRPr>
          </a:p>
        </p:txBody>
      </p:sp>
    </p:spTree>
    <p:extLst>
      <p:ext uri="{BB962C8B-B14F-4D97-AF65-F5344CB8AC3E}">
        <p14:creationId xmlns:p14="http://schemas.microsoft.com/office/powerpoint/2010/main" val="18766988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146051" y="6288088"/>
            <a:ext cx="1219200" cy="457200"/>
          </a:xfrm>
          <a:prstGeom prst="rect">
            <a:avLst/>
          </a:prstGeom>
        </p:spPr>
        <p:txBody>
          <a:bodyPr/>
          <a:lstStyle>
            <a:lvl1pPr>
              <a:defRPr/>
            </a:lvl1pPr>
          </a:lstStyle>
          <a:p>
            <a:pPr eaLnBrk="0" hangingPunct="0"/>
            <a:fld id="{26E09F27-08E5-47E1-9081-CDEF6FA99715}" type="slidenum">
              <a:rPr lang="en-US" sz="2400">
                <a:solidFill>
                  <a:srgbClr val="000000"/>
                </a:solidFill>
                <a:ea typeface="ＭＳ Ｐゴシック" pitchFamily="116" charset="-128"/>
                <a:cs typeface="+mn-cs"/>
              </a:rPr>
              <a:pPr eaLnBrk="0" hangingPunct="0"/>
              <a:t>‹#›</a:t>
            </a:fld>
            <a:endParaRPr lang="en-US" sz="2400">
              <a:solidFill>
                <a:srgbClr val="000000"/>
              </a:solidFill>
              <a:ea typeface="ＭＳ Ｐゴシック" pitchFamily="116" charset="-128"/>
              <a:cs typeface="+mn-cs"/>
            </a:endParaRPr>
          </a:p>
        </p:txBody>
      </p:sp>
    </p:spTree>
    <p:extLst>
      <p:ext uri="{BB962C8B-B14F-4D97-AF65-F5344CB8AC3E}">
        <p14:creationId xmlns:p14="http://schemas.microsoft.com/office/powerpoint/2010/main" val="1586110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14B5271-202C-4A26-B90B-C1233BFF2904}" type="slidenum">
              <a:rPr lang="en-US"/>
              <a:pPr>
                <a:defRPr/>
              </a:pPr>
              <a:t>‹#›</a:t>
            </a:fld>
            <a:endParaRPr lang="en-US"/>
          </a:p>
        </p:txBody>
      </p:sp>
    </p:spTree>
    <p:extLst>
      <p:ext uri="{BB962C8B-B14F-4D97-AF65-F5344CB8AC3E}">
        <p14:creationId xmlns:p14="http://schemas.microsoft.com/office/powerpoint/2010/main" val="4543132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46051" y="6288088"/>
            <a:ext cx="1219200" cy="457200"/>
          </a:xfrm>
          <a:prstGeom prst="rect">
            <a:avLst/>
          </a:prstGeom>
        </p:spPr>
        <p:txBody>
          <a:bodyPr/>
          <a:lstStyle>
            <a:lvl1pPr>
              <a:defRPr/>
            </a:lvl1pPr>
          </a:lstStyle>
          <a:p>
            <a:pPr eaLnBrk="0" hangingPunct="0"/>
            <a:fld id="{CC251E47-B223-48F4-A299-CE4A766087D6}" type="slidenum">
              <a:rPr lang="en-US" sz="2400">
                <a:solidFill>
                  <a:srgbClr val="000000"/>
                </a:solidFill>
                <a:ea typeface="ＭＳ Ｐゴシック" pitchFamily="116" charset="-128"/>
                <a:cs typeface="+mn-cs"/>
              </a:rPr>
              <a:pPr eaLnBrk="0" hangingPunct="0"/>
              <a:t>‹#›</a:t>
            </a:fld>
            <a:endParaRPr lang="en-US" sz="2400">
              <a:solidFill>
                <a:srgbClr val="000000"/>
              </a:solidFill>
              <a:ea typeface="ＭＳ Ｐゴシック" pitchFamily="116" charset="-128"/>
              <a:cs typeface="+mn-cs"/>
            </a:endParaRPr>
          </a:p>
        </p:txBody>
      </p:sp>
    </p:spTree>
    <p:extLst>
      <p:ext uri="{BB962C8B-B14F-4D97-AF65-F5344CB8AC3E}">
        <p14:creationId xmlns:p14="http://schemas.microsoft.com/office/powerpoint/2010/main" val="34926784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pPr eaLnBrk="0" hangingPunct="0"/>
            <a:fld id="{5BB27830-E813-4D5B-BECC-EB4E76333BEB}" type="slidenum">
              <a:rPr lang="en-US" sz="2400">
                <a:solidFill>
                  <a:srgbClr val="000000"/>
                </a:solidFill>
                <a:ea typeface="ＭＳ Ｐゴシック" pitchFamily="116" charset="-128"/>
                <a:cs typeface="+mn-cs"/>
              </a:rPr>
              <a:pPr eaLnBrk="0" hangingPunct="0"/>
              <a:t>‹#›</a:t>
            </a:fld>
            <a:endParaRPr lang="en-US" sz="2400">
              <a:solidFill>
                <a:srgbClr val="000000"/>
              </a:solidFill>
              <a:ea typeface="ＭＳ Ｐゴシック" pitchFamily="116" charset="-128"/>
              <a:cs typeface="+mn-cs"/>
            </a:endParaRPr>
          </a:p>
        </p:txBody>
      </p:sp>
    </p:spTree>
    <p:extLst>
      <p:ext uri="{BB962C8B-B14F-4D97-AF65-F5344CB8AC3E}">
        <p14:creationId xmlns:p14="http://schemas.microsoft.com/office/powerpoint/2010/main" val="3412676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pPr eaLnBrk="0" hangingPunct="0"/>
            <a:fld id="{8950E5CE-EF1E-495C-8D34-E9307ADFFB20}" type="slidenum">
              <a:rPr lang="en-US" sz="2400">
                <a:solidFill>
                  <a:srgbClr val="000000"/>
                </a:solidFill>
                <a:ea typeface="ＭＳ Ｐゴシック" pitchFamily="116" charset="-128"/>
                <a:cs typeface="+mn-cs"/>
              </a:rPr>
              <a:pPr eaLnBrk="0" hangingPunct="0"/>
              <a:t>‹#›</a:t>
            </a:fld>
            <a:endParaRPr lang="en-US" sz="2400">
              <a:solidFill>
                <a:srgbClr val="000000"/>
              </a:solidFill>
              <a:ea typeface="ＭＳ Ｐゴシック" pitchFamily="116" charset="-128"/>
              <a:cs typeface="+mn-cs"/>
            </a:endParaRPr>
          </a:p>
        </p:txBody>
      </p:sp>
    </p:spTree>
    <p:extLst>
      <p:ext uri="{BB962C8B-B14F-4D97-AF65-F5344CB8AC3E}">
        <p14:creationId xmlns:p14="http://schemas.microsoft.com/office/powerpoint/2010/main" val="7287698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pPr eaLnBrk="0" hangingPunct="0"/>
            <a:fld id="{EDA7D03F-0D9F-4D6E-A9DA-DA22B08C88FB}" type="slidenum">
              <a:rPr lang="en-US" sz="2400">
                <a:solidFill>
                  <a:srgbClr val="000000"/>
                </a:solidFill>
                <a:ea typeface="ＭＳ Ｐゴシック" pitchFamily="116" charset="-128"/>
                <a:cs typeface="+mn-cs"/>
              </a:rPr>
              <a:pPr eaLnBrk="0" hangingPunct="0"/>
              <a:t>‹#›</a:t>
            </a:fld>
            <a:endParaRPr lang="en-US" sz="2400">
              <a:solidFill>
                <a:srgbClr val="000000"/>
              </a:solidFill>
              <a:ea typeface="ＭＳ Ｐゴシック" pitchFamily="116" charset="-128"/>
              <a:cs typeface="+mn-cs"/>
            </a:endParaRPr>
          </a:p>
        </p:txBody>
      </p:sp>
    </p:spTree>
    <p:extLst>
      <p:ext uri="{BB962C8B-B14F-4D97-AF65-F5344CB8AC3E}">
        <p14:creationId xmlns:p14="http://schemas.microsoft.com/office/powerpoint/2010/main" val="17176165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0000" y="3048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17600" y="3048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pPr eaLnBrk="0" hangingPunct="0"/>
            <a:fld id="{5D488692-0FB6-433E-9CFB-08D03A34DD8A}" type="slidenum">
              <a:rPr lang="en-US" sz="2400">
                <a:solidFill>
                  <a:srgbClr val="000000"/>
                </a:solidFill>
                <a:ea typeface="ＭＳ Ｐゴシック" pitchFamily="116" charset="-128"/>
                <a:cs typeface="+mn-cs"/>
              </a:rPr>
              <a:pPr eaLnBrk="0" hangingPunct="0"/>
              <a:t>‹#›</a:t>
            </a:fld>
            <a:endParaRPr lang="en-US" sz="2400">
              <a:solidFill>
                <a:srgbClr val="000000"/>
              </a:solidFill>
              <a:ea typeface="ＭＳ Ｐゴシック" pitchFamily="116" charset="-128"/>
              <a:cs typeface="+mn-cs"/>
            </a:endParaRPr>
          </a:p>
        </p:txBody>
      </p:sp>
    </p:spTree>
    <p:extLst>
      <p:ext uri="{BB962C8B-B14F-4D97-AF65-F5344CB8AC3E}">
        <p14:creationId xmlns:p14="http://schemas.microsoft.com/office/powerpoint/2010/main" val="20961329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eaLnBrk="0" hangingPunct="0"/>
            <a:fld id="{85BAD774-DDFF-4B0A-AE05-0D450AF43C76}" type="datetimeFigureOut">
              <a:rPr lang="en-US" sz="2400" smtClean="0">
                <a:solidFill>
                  <a:srgbClr val="000000"/>
                </a:solidFill>
                <a:ea typeface="ＭＳ Ｐゴシック" pitchFamily="116" charset="-128"/>
                <a:cs typeface="+mn-cs"/>
              </a:rPr>
              <a:pPr eaLnBrk="0" hangingPunct="0"/>
              <a:t>10/16/2025</a:t>
            </a:fld>
            <a:endParaRPr lang="en-US" sz="2400">
              <a:solidFill>
                <a:srgbClr val="000000"/>
              </a:solidFill>
              <a:ea typeface="ＭＳ Ｐゴシック" pitchFamily="116" charset="-128"/>
              <a:cs typeface="+mn-cs"/>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eaLnBrk="0" hangingPunct="0"/>
            <a:endParaRPr lang="en-US" sz="2400">
              <a:solidFill>
                <a:srgbClr val="000000"/>
              </a:solidFill>
              <a:ea typeface="ＭＳ Ｐゴシック" pitchFamily="116" charset="-128"/>
              <a:cs typeface="+mn-cs"/>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eaLnBrk="0" hangingPunct="0"/>
            <a:fld id="{56F833A8-2DF3-4424-BA1C-F0A37C312A75}" type="slidenum">
              <a:rPr lang="en-US" sz="2400" smtClean="0">
                <a:solidFill>
                  <a:srgbClr val="000000"/>
                </a:solidFill>
                <a:ea typeface="ＭＳ Ｐゴシック" pitchFamily="116" charset="-128"/>
                <a:cs typeface="+mn-cs"/>
              </a:rPr>
              <a:pPr eaLnBrk="0" hangingPunct="0"/>
              <a:t>‹#›</a:t>
            </a:fld>
            <a:endParaRPr lang="en-US" sz="2400">
              <a:solidFill>
                <a:srgbClr val="000000"/>
              </a:solidFill>
              <a:ea typeface="ＭＳ Ｐゴシック" pitchFamily="116" charset="-128"/>
              <a:cs typeface="+mn-cs"/>
            </a:endParaRPr>
          </a:p>
        </p:txBody>
      </p:sp>
    </p:spTree>
    <p:extLst>
      <p:ext uri="{BB962C8B-B14F-4D97-AF65-F5344CB8AC3E}">
        <p14:creationId xmlns:p14="http://schemas.microsoft.com/office/powerpoint/2010/main" val="4039549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78054F9-CAAE-4978-8376-B63AB2440FA4}" type="slidenum">
              <a:rPr lang="en-US"/>
              <a:pPr>
                <a:defRPr/>
              </a:pPr>
              <a:t>‹#›</a:t>
            </a:fld>
            <a:endParaRPr lang="en-US"/>
          </a:p>
        </p:txBody>
      </p:sp>
    </p:spTree>
    <p:extLst>
      <p:ext uri="{BB962C8B-B14F-4D97-AF65-F5344CB8AC3E}">
        <p14:creationId xmlns:p14="http://schemas.microsoft.com/office/powerpoint/2010/main" val="39450827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3494DA29-E2F9-4388-94FB-265C5DE2BE5D}" type="slidenum">
              <a:rPr lang="en-US"/>
              <a:pPr>
                <a:defRPr/>
              </a:pPr>
              <a:t>‹#›</a:t>
            </a:fld>
            <a:endParaRPr lang="en-US"/>
          </a:p>
        </p:txBody>
      </p:sp>
    </p:spTree>
    <p:extLst>
      <p:ext uri="{BB962C8B-B14F-4D97-AF65-F5344CB8AC3E}">
        <p14:creationId xmlns:p14="http://schemas.microsoft.com/office/powerpoint/2010/main" val="1069914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B4893EF9-DDDD-42FD-B421-6C2B1A1C1E8A}" type="slidenum">
              <a:rPr lang="en-US"/>
              <a:pPr>
                <a:defRPr/>
              </a:pPr>
              <a:t>‹#›</a:t>
            </a:fld>
            <a:endParaRPr lang="en-US"/>
          </a:p>
        </p:txBody>
      </p:sp>
    </p:spTree>
    <p:extLst>
      <p:ext uri="{BB962C8B-B14F-4D97-AF65-F5344CB8AC3E}">
        <p14:creationId xmlns:p14="http://schemas.microsoft.com/office/powerpoint/2010/main" val="1907534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82EF349C-D42F-4A25-9750-E3CE2C57D0E0}" type="slidenum">
              <a:rPr lang="en-US"/>
              <a:pPr>
                <a:defRPr/>
              </a:pPr>
              <a:t>‹#›</a:t>
            </a:fld>
            <a:endParaRPr lang="en-US"/>
          </a:p>
        </p:txBody>
      </p:sp>
    </p:spTree>
    <p:extLst>
      <p:ext uri="{BB962C8B-B14F-4D97-AF65-F5344CB8AC3E}">
        <p14:creationId xmlns:p14="http://schemas.microsoft.com/office/powerpoint/2010/main" val="3205125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FF4761D-7E1B-48A1-BBCE-4DA8F8E921FC}" type="slidenum">
              <a:rPr lang="en-US"/>
              <a:pPr>
                <a:defRPr/>
              </a:pPr>
              <a:t>‹#›</a:t>
            </a:fld>
            <a:endParaRPr lang="en-US"/>
          </a:p>
        </p:txBody>
      </p:sp>
    </p:spTree>
    <p:extLst>
      <p:ext uri="{BB962C8B-B14F-4D97-AF65-F5344CB8AC3E}">
        <p14:creationId xmlns:p14="http://schemas.microsoft.com/office/powerpoint/2010/main" val="2040666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19AB6E4-F43B-42D0-BDB4-732DC8AC5C83}" type="slidenum">
              <a:rPr lang="en-US"/>
              <a:pPr>
                <a:defRPr/>
              </a:pPr>
              <a:t>‹#›</a:t>
            </a:fld>
            <a:endParaRPr lang="en-US"/>
          </a:p>
        </p:txBody>
      </p:sp>
    </p:spTree>
    <p:extLst>
      <p:ext uri="{BB962C8B-B14F-4D97-AF65-F5344CB8AC3E}">
        <p14:creationId xmlns:p14="http://schemas.microsoft.com/office/powerpoint/2010/main" val="4074759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4400" y="6096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914400" y="198120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1029" name="Rectangle 5"/>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1030" name="Rectangle 6"/>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5309E1D7-465D-4055-9A09-069CD08CAF80}" type="slidenum">
              <a:rPr lang="en-US"/>
              <a:pPr>
                <a:defRPr/>
              </a:pPr>
              <a:t>‹#›</a:t>
            </a:fld>
            <a:endParaRPr lang="en-US"/>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cs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cs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cs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cs typeface="Times New Roman" pitchFamily="18" charset="0"/>
        </a:defRPr>
      </a:lvl5pPr>
      <a:lvl6pPr marL="457200" algn="ctr" rtl="0" fontAlgn="base">
        <a:spcBef>
          <a:spcPct val="0"/>
        </a:spcBef>
        <a:spcAft>
          <a:spcPct val="0"/>
        </a:spcAft>
        <a:defRPr sz="4400">
          <a:solidFill>
            <a:schemeClr val="tx2"/>
          </a:solidFill>
          <a:latin typeface="Times New Roman" pitchFamily="18" charset="0"/>
          <a:cs typeface="Times New Roman" pitchFamily="18" charset="0"/>
        </a:defRPr>
      </a:lvl6pPr>
      <a:lvl7pPr marL="914400" algn="ctr" rtl="0" fontAlgn="base">
        <a:spcBef>
          <a:spcPct val="0"/>
        </a:spcBef>
        <a:spcAft>
          <a:spcPct val="0"/>
        </a:spcAft>
        <a:defRPr sz="4400">
          <a:solidFill>
            <a:schemeClr val="tx2"/>
          </a:solidFill>
          <a:latin typeface="Times New Roman" pitchFamily="18" charset="0"/>
          <a:cs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cs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cs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117600" y="304800"/>
            <a:ext cx="10363200" cy="1143000"/>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1117600" y="1676400"/>
            <a:ext cx="10363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p:txBody>
      </p:sp>
      <p:sp>
        <p:nvSpPr>
          <p:cNvPr id="1042" name="Line 18"/>
          <p:cNvSpPr>
            <a:spLocks noChangeShapeType="1"/>
          </p:cNvSpPr>
          <p:nvPr userDrawn="1"/>
        </p:nvSpPr>
        <p:spPr bwMode="auto">
          <a:xfrm>
            <a:off x="203200" y="6629400"/>
            <a:ext cx="711200" cy="0"/>
          </a:xfrm>
          <a:prstGeom prst="line">
            <a:avLst/>
          </a:prstGeom>
          <a:noFill/>
          <a:ln w="9525">
            <a:solidFill>
              <a:schemeClr val="bg1"/>
            </a:solidFill>
            <a:round/>
            <a:headEnd/>
            <a:tailEnd/>
          </a:ln>
        </p:spPr>
        <p:txBody>
          <a:bodyPr/>
          <a:lstStyle/>
          <a:p>
            <a:pPr eaLnBrk="0" hangingPunct="0"/>
            <a:endParaRPr lang="en-US" sz="2400">
              <a:solidFill>
                <a:srgbClr val="000000"/>
              </a:solidFill>
              <a:latin typeface="Arial" charset="0"/>
            </a:endParaRPr>
          </a:p>
        </p:txBody>
      </p:sp>
      <p:sp>
        <p:nvSpPr>
          <p:cNvPr id="1043" name="Line 19"/>
          <p:cNvSpPr>
            <a:spLocks noChangeShapeType="1"/>
          </p:cNvSpPr>
          <p:nvPr userDrawn="1"/>
        </p:nvSpPr>
        <p:spPr bwMode="auto">
          <a:xfrm flipV="1">
            <a:off x="203200" y="6400800"/>
            <a:ext cx="0" cy="228600"/>
          </a:xfrm>
          <a:prstGeom prst="line">
            <a:avLst/>
          </a:prstGeom>
          <a:noFill/>
          <a:ln w="9525">
            <a:solidFill>
              <a:schemeClr val="bg1"/>
            </a:solidFill>
            <a:round/>
            <a:headEnd/>
            <a:tailEnd/>
          </a:ln>
        </p:spPr>
        <p:txBody>
          <a:bodyPr wrap="none" anchor="ctr"/>
          <a:lstStyle/>
          <a:p>
            <a:pPr eaLnBrk="0" hangingPunct="0"/>
            <a:endParaRPr lang="en-US" sz="2400">
              <a:solidFill>
                <a:srgbClr val="000000"/>
              </a:solidFill>
              <a:latin typeface="Arial" charset="0"/>
            </a:endParaRPr>
          </a:p>
        </p:txBody>
      </p:sp>
      <p:sp>
        <p:nvSpPr>
          <p:cNvPr id="1044" name="Line 20"/>
          <p:cNvSpPr>
            <a:spLocks noChangeShapeType="1"/>
          </p:cNvSpPr>
          <p:nvPr userDrawn="1"/>
        </p:nvSpPr>
        <p:spPr bwMode="auto">
          <a:xfrm>
            <a:off x="203200" y="6400800"/>
            <a:ext cx="304800" cy="0"/>
          </a:xfrm>
          <a:prstGeom prst="line">
            <a:avLst/>
          </a:prstGeom>
          <a:noFill/>
          <a:ln w="9525">
            <a:solidFill>
              <a:schemeClr val="bg1"/>
            </a:solidFill>
            <a:round/>
            <a:headEnd/>
            <a:tailEnd/>
          </a:ln>
        </p:spPr>
        <p:txBody>
          <a:bodyPr wrap="none" anchor="ctr"/>
          <a:lstStyle/>
          <a:p>
            <a:pPr eaLnBrk="0" hangingPunct="0"/>
            <a:endParaRPr lang="en-US" sz="2400">
              <a:solidFill>
                <a:srgbClr val="000000"/>
              </a:solidFill>
              <a:latin typeface="Arial" charset="0"/>
            </a:endParaRPr>
          </a:p>
        </p:txBody>
      </p:sp>
    </p:spTree>
    <p:extLst>
      <p:ext uri="{BB962C8B-B14F-4D97-AF65-F5344CB8AC3E}">
        <p14:creationId xmlns:p14="http://schemas.microsoft.com/office/powerpoint/2010/main" val="2170410440"/>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hdr="0" ftr="0" dt="0"/>
  <p:txStyles>
    <p:title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p:titleStyle>
    <p:bodyStyle>
      <a:lvl1pPr marL="0" indent="0" algn="l" rtl="0" fontAlgn="base">
        <a:spcBef>
          <a:spcPct val="20000"/>
        </a:spcBef>
        <a:spcAft>
          <a:spcPct val="0"/>
        </a:spcAft>
        <a:buClr>
          <a:srgbClr val="691638"/>
        </a:buClr>
        <a:buNone/>
        <a:defRPr sz="2800">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117600" y="304800"/>
            <a:ext cx="10363200" cy="1143000"/>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1117600" y="1676400"/>
            <a:ext cx="10363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p:txBody>
      </p:sp>
      <p:sp>
        <p:nvSpPr>
          <p:cNvPr id="1042" name="Line 18"/>
          <p:cNvSpPr>
            <a:spLocks noChangeShapeType="1"/>
          </p:cNvSpPr>
          <p:nvPr userDrawn="1"/>
        </p:nvSpPr>
        <p:spPr bwMode="auto">
          <a:xfrm>
            <a:off x="203200" y="6629400"/>
            <a:ext cx="711200" cy="0"/>
          </a:xfrm>
          <a:prstGeom prst="line">
            <a:avLst/>
          </a:prstGeom>
          <a:noFill/>
          <a:ln w="9525">
            <a:solidFill>
              <a:schemeClr val="bg1"/>
            </a:solidFill>
            <a:round/>
            <a:headEnd/>
            <a:tailEnd/>
          </a:ln>
        </p:spPr>
        <p:txBody>
          <a:bodyPr/>
          <a:lstStyle/>
          <a:p>
            <a:pPr eaLnBrk="0" hangingPunct="0"/>
            <a:endParaRPr lang="en-US" sz="2400">
              <a:solidFill>
                <a:srgbClr val="000000"/>
              </a:solidFill>
              <a:ea typeface="ＭＳ Ｐゴシック" pitchFamily="116" charset="-128"/>
              <a:cs typeface="+mn-cs"/>
            </a:endParaRPr>
          </a:p>
        </p:txBody>
      </p:sp>
      <p:sp>
        <p:nvSpPr>
          <p:cNvPr id="1043" name="Line 19"/>
          <p:cNvSpPr>
            <a:spLocks noChangeShapeType="1"/>
          </p:cNvSpPr>
          <p:nvPr userDrawn="1"/>
        </p:nvSpPr>
        <p:spPr bwMode="auto">
          <a:xfrm flipV="1">
            <a:off x="203200" y="6400800"/>
            <a:ext cx="0" cy="228600"/>
          </a:xfrm>
          <a:prstGeom prst="line">
            <a:avLst/>
          </a:prstGeom>
          <a:noFill/>
          <a:ln w="9525">
            <a:solidFill>
              <a:schemeClr val="bg1"/>
            </a:solidFill>
            <a:round/>
            <a:headEnd/>
            <a:tailEnd/>
          </a:ln>
        </p:spPr>
        <p:txBody>
          <a:bodyPr wrap="none" anchor="ctr"/>
          <a:lstStyle/>
          <a:p>
            <a:pPr eaLnBrk="0" hangingPunct="0"/>
            <a:endParaRPr lang="en-US" sz="2400">
              <a:solidFill>
                <a:srgbClr val="000000"/>
              </a:solidFill>
              <a:ea typeface="ＭＳ Ｐゴシック" pitchFamily="116" charset="-128"/>
              <a:cs typeface="+mn-cs"/>
            </a:endParaRPr>
          </a:p>
        </p:txBody>
      </p:sp>
      <p:sp>
        <p:nvSpPr>
          <p:cNvPr id="1044" name="Line 20"/>
          <p:cNvSpPr>
            <a:spLocks noChangeShapeType="1"/>
          </p:cNvSpPr>
          <p:nvPr userDrawn="1"/>
        </p:nvSpPr>
        <p:spPr bwMode="auto">
          <a:xfrm>
            <a:off x="203200" y="6400800"/>
            <a:ext cx="304800" cy="0"/>
          </a:xfrm>
          <a:prstGeom prst="line">
            <a:avLst/>
          </a:prstGeom>
          <a:noFill/>
          <a:ln w="9525">
            <a:solidFill>
              <a:schemeClr val="bg1"/>
            </a:solidFill>
            <a:round/>
            <a:headEnd/>
            <a:tailEnd/>
          </a:ln>
        </p:spPr>
        <p:txBody>
          <a:bodyPr wrap="none" anchor="ctr"/>
          <a:lstStyle/>
          <a:p>
            <a:pPr eaLnBrk="0" hangingPunct="0"/>
            <a:endParaRPr lang="en-US" sz="2400">
              <a:solidFill>
                <a:srgbClr val="000000"/>
              </a:solidFill>
              <a:ea typeface="ＭＳ Ｐゴシック" pitchFamily="116" charset="-128"/>
              <a:cs typeface="+mn-cs"/>
            </a:endParaRPr>
          </a:p>
        </p:txBody>
      </p:sp>
    </p:spTree>
    <p:extLst>
      <p:ext uri="{BB962C8B-B14F-4D97-AF65-F5344CB8AC3E}">
        <p14:creationId xmlns:p14="http://schemas.microsoft.com/office/powerpoint/2010/main" val="2584488103"/>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Lst>
  <p:hf hdr="0" ftr="0" dt="0"/>
  <p:txStyles>
    <p:title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p:titleStyle>
    <p:bodyStyle>
      <a:lvl1pPr marL="0" indent="0" algn="l" rtl="0" fontAlgn="base">
        <a:spcBef>
          <a:spcPct val="20000"/>
        </a:spcBef>
        <a:spcAft>
          <a:spcPct val="0"/>
        </a:spcAft>
        <a:buClr>
          <a:srgbClr val="691638"/>
        </a:buClr>
        <a:buNone/>
        <a:defRPr sz="2800">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4.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3.emf"/><Relationship Id="rId7"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23.emf"/></Relationships>
</file>

<file path=ppt/slides/_rels/slide2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9.wmf"/></Relationships>
</file>

<file path=ppt/slides/_rels/slide2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41.jpeg"/><Relationship Id="rId4" Type="http://schemas.openxmlformats.org/officeDocument/2006/relationships/image" Target="../media/image23.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5.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0.xml"/><Relationship Id="rId1" Type="http://schemas.openxmlformats.org/officeDocument/2006/relationships/slideLayout" Target="../slideLayouts/slideLayout25.xml"/><Relationship Id="rId4" Type="http://schemas.openxmlformats.org/officeDocument/2006/relationships/image" Target="../media/image47.jpe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5.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25.xml"/><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25.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25.xml"/><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5.xml"/><Relationship Id="rId5" Type="http://schemas.openxmlformats.org/officeDocument/2006/relationships/image" Target="../media/image7.png"/><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5.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hyperlink" Target="http://www.explainthatstuff.com/sound.html" TargetMode="External"/><Relationship Id="rId2" Type="http://schemas.openxmlformats.org/officeDocument/2006/relationships/notesSlide" Target="../notesSlides/notesSlide6.xml"/><Relationship Id="rId1" Type="http://schemas.openxmlformats.org/officeDocument/2006/relationships/slideLayout" Target="../slideLayouts/slideLayout23.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931549" y="55626"/>
            <a:ext cx="1682262" cy="1600200"/>
          </a:xfrm>
          <a:prstGeom prst="rect">
            <a:avLst/>
          </a:prstGeom>
        </p:spPr>
      </p:pic>
      <p:pic>
        <p:nvPicPr>
          <p:cNvPr id="8194" name="Picture 2" descr="lgplogo2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4959" y="62178"/>
            <a:ext cx="6707205" cy="1274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Picture 3"/>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524000" y="4896962"/>
            <a:ext cx="9144000" cy="196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5"/>
          <p:cNvSpPr txBox="1">
            <a:spLocks noChangeArrowheads="1"/>
          </p:cNvSpPr>
          <p:nvPr/>
        </p:nvSpPr>
        <p:spPr bwMode="auto">
          <a:xfrm>
            <a:off x="1524000" y="1722874"/>
            <a:ext cx="9144000" cy="33981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a:lnSpc>
                <a:spcPct val="80000"/>
              </a:lnSpc>
              <a:spcBef>
                <a:spcPts val="0"/>
              </a:spcBef>
              <a:spcAft>
                <a:spcPts val="300"/>
              </a:spcAft>
              <a:defRPr/>
            </a:pPr>
            <a:r>
              <a:rPr lang="en-US" sz="2400" dirty="0">
                <a:solidFill>
                  <a:srgbClr val="000000"/>
                </a:solidFill>
                <a:latin typeface="Arial"/>
                <a:ea typeface="ＭＳ Ｐゴシック"/>
              </a:rPr>
              <a:t>38655 BMED-2300-02</a:t>
            </a:r>
          </a:p>
          <a:p>
            <a:pPr algn="ctr">
              <a:lnSpc>
                <a:spcPct val="80000"/>
              </a:lnSpc>
              <a:spcBef>
                <a:spcPts val="600"/>
              </a:spcBef>
              <a:spcAft>
                <a:spcPts val="600"/>
              </a:spcAft>
              <a:defRPr/>
            </a:pPr>
            <a:r>
              <a:rPr lang="en-US" sz="4400" b="1" dirty="0">
                <a:solidFill>
                  <a:srgbClr val="000000"/>
                </a:solidFill>
                <a:latin typeface="Arial"/>
                <a:ea typeface="ＭＳ Ｐゴシック"/>
              </a:rPr>
              <a:t>Lecture 21: Ultrasound Principle</a:t>
            </a:r>
          </a:p>
          <a:p>
            <a:pPr algn="ctr">
              <a:lnSpc>
                <a:spcPct val="80000"/>
              </a:lnSpc>
              <a:spcBef>
                <a:spcPts val="0"/>
              </a:spcBef>
              <a:spcAft>
                <a:spcPts val="300"/>
              </a:spcAft>
              <a:defRPr/>
            </a:pPr>
            <a:r>
              <a:rPr lang="en-US" sz="2400" dirty="0">
                <a:solidFill>
                  <a:srgbClr val="000000"/>
                </a:solidFill>
                <a:latin typeface="Arial"/>
                <a:ea typeface="ＭＳ Ｐゴシック"/>
              </a:rPr>
              <a:t>Ge Wang, PhD</a:t>
            </a:r>
          </a:p>
          <a:p>
            <a:pPr algn="ctr">
              <a:lnSpc>
                <a:spcPct val="80000"/>
              </a:lnSpc>
              <a:spcBef>
                <a:spcPts val="0"/>
              </a:spcBef>
              <a:spcAft>
                <a:spcPts val="300"/>
              </a:spcAft>
              <a:defRPr/>
            </a:pPr>
            <a:r>
              <a:rPr lang="en-US" sz="2400" dirty="0">
                <a:solidFill>
                  <a:srgbClr val="000000"/>
                </a:solidFill>
                <a:latin typeface="Arial"/>
                <a:ea typeface="ＭＳ Ｐゴシック"/>
              </a:rPr>
              <a:t>Biomedical Imaging Center</a:t>
            </a:r>
          </a:p>
          <a:p>
            <a:pPr algn="ctr">
              <a:lnSpc>
                <a:spcPct val="80000"/>
              </a:lnSpc>
              <a:spcBef>
                <a:spcPts val="0"/>
              </a:spcBef>
              <a:spcAft>
                <a:spcPts val="300"/>
              </a:spcAft>
              <a:defRPr/>
            </a:pPr>
            <a:r>
              <a:rPr lang="en-US" sz="2400" dirty="0">
                <a:solidFill>
                  <a:srgbClr val="000000"/>
                </a:solidFill>
                <a:latin typeface="Arial"/>
                <a:ea typeface="ＭＳ Ｐゴシック"/>
              </a:rPr>
              <a:t>CBIS/BME, RPI</a:t>
            </a:r>
          </a:p>
          <a:p>
            <a:pPr algn="ctr">
              <a:lnSpc>
                <a:spcPct val="80000"/>
              </a:lnSpc>
              <a:spcBef>
                <a:spcPts val="0"/>
              </a:spcBef>
              <a:spcAft>
                <a:spcPts val="300"/>
              </a:spcAft>
              <a:defRPr/>
            </a:pPr>
            <a:r>
              <a:rPr lang="en-US" sz="2400" dirty="0">
                <a:solidFill>
                  <a:srgbClr val="000000"/>
                </a:solidFill>
                <a:latin typeface="Arial"/>
                <a:ea typeface="ＭＳ Ｐゴシック"/>
              </a:rPr>
              <a:t>wangg6@rpi.edu</a:t>
            </a:r>
          </a:p>
          <a:p>
            <a:pPr algn="ctr">
              <a:lnSpc>
                <a:spcPct val="80000"/>
              </a:lnSpc>
              <a:spcBef>
                <a:spcPts val="0"/>
              </a:spcBef>
              <a:spcAft>
                <a:spcPts val="300"/>
              </a:spcAft>
              <a:defRPr/>
            </a:pPr>
            <a:endParaRPr lang="en-US" sz="2400" dirty="0">
              <a:solidFill>
                <a:srgbClr val="000000"/>
              </a:solidFill>
              <a:latin typeface="Arial"/>
              <a:ea typeface="ＭＳ Ｐゴシック"/>
            </a:endParaRPr>
          </a:p>
          <a:p>
            <a:pPr algn="ctr">
              <a:lnSpc>
                <a:spcPct val="80000"/>
              </a:lnSpc>
              <a:spcBef>
                <a:spcPts val="0"/>
              </a:spcBef>
              <a:spcAft>
                <a:spcPts val="0"/>
              </a:spcAft>
              <a:defRPr/>
            </a:pPr>
            <a:endParaRPr lang="en-US" sz="2400" dirty="0">
              <a:solidFill>
                <a:srgbClr val="000000"/>
              </a:solidFill>
              <a:latin typeface="Arial"/>
              <a:ea typeface="ＭＳ Ｐゴシック"/>
            </a:endParaRPr>
          </a:p>
          <a:p>
            <a:pPr>
              <a:lnSpc>
                <a:spcPct val="80000"/>
              </a:lnSpc>
              <a:spcBef>
                <a:spcPts val="0"/>
              </a:spcBef>
              <a:spcAft>
                <a:spcPts val="0"/>
              </a:spcAft>
              <a:defRPr/>
            </a:pPr>
            <a:endParaRPr lang="en-US" sz="2400" dirty="0">
              <a:solidFill>
                <a:srgbClr val="000000"/>
              </a:solidFill>
              <a:latin typeface="Arial"/>
              <a:ea typeface="ＭＳ Ｐゴシック"/>
            </a:endParaRPr>
          </a:p>
          <a:p>
            <a:pPr>
              <a:lnSpc>
                <a:spcPct val="80000"/>
              </a:lnSpc>
              <a:spcBef>
                <a:spcPts val="0"/>
              </a:spcBef>
              <a:spcAft>
                <a:spcPts val="0"/>
              </a:spcAft>
              <a:defRPr/>
            </a:pPr>
            <a:endParaRPr lang="en-US" sz="2400" dirty="0">
              <a:solidFill>
                <a:srgbClr val="000000"/>
              </a:solidFill>
              <a:latin typeface="Arial"/>
              <a:ea typeface="ＭＳ Ｐゴシック"/>
            </a:endParaRPr>
          </a:p>
        </p:txBody>
      </p:sp>
    </p:spTree>
    <p:extLst>
      <p:ext uri="{BB962C8B-B14F-4D97-AF65-F5344CB8AC3E}">
        <p14:creationId xmlns:p14="http://schemas.microsoft.com/office/powerpoint/2010/main" val="27298792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Form US Wave?</a:t>
            </a:r>
          </a:p>
        </p:txBody>
      </p:sp>
      <p:pic>
        <p:nvPicPr>
          <p:cNvPr id="4" name="Picture 3"/>
          <p:cNvPicPr>
            <a:picLocks noChangeAspect="1"/>
          </p:cNvPicPr>
          <p:nvPr/>
        </p:nvPicPr>
        <p:blipFill>
          <a:blip r:embed="rId3"/>
          <a:stretch>
            <a:fillRect/>
          </a:stretch>
        </p:blipFill>
        <p:spPr>
          <a:xfrm rot="5400000" flipV="1">
            <a:off x="2729218" y="1631849"/>
            <a:ext cx="3093369" cy="2337210"/>
          </a:xfrm>
          <a:prstGeom prst="rect">
            <a:avLst/>
          </a:prstGeom>
        </p:spPr>
      </p:pic>
      <p:sp>
        <p:nvSpPr>
          <p:cNvPr id="6" name="TextBox 5"/>
          <p:cNvSpPr txBox="1"/>
          <p:nvPr/>
        </p:nvSpPr>
        <p:spPr>
          <a:xfrm>
            <a:off x="203201" y="3230123"/>
            <a:ext cx="3323588" cy="707886"/>
          </a:xfrm>
          <a:prstGeom prst="rect">
            <a:avLst/>
          </a:prstGeom>
          <a:noFill/>
        </p:spPr>
        <p:txBody>
          <a:bodyPr wrap="square" rtlCol="0">
            <a:spAutoFit/>
          </a:bodyPr>
          <a:lstStyle/>
          <a:p>
            <a:r>
              <a:rPr lang="en-US" sz="4000" b="1" dirty="0">
                <a:solidFill>
                  <a:srgbClr val="FF0000"/>
                </a:solidFill>
                <a:latin typeface="+mn-lt"/>
              </a:rPr>
              <a:t>w </a:t>
            </a:r>
            <a:r>
              <a:rPr lang="en-US" b="1" dirty="0">
                <a:solidFill>
                  <a:srgbClr val="FF0000"/>
                </a:solidFill>
                <a:latin typeface="+mn-lt"/>
              </a:rPr>
              <a:t>(displacement) </a:t>
            </a:r>
            <a:r>
              <a:rPr lang="en-US" sz="4000" b="1" dirty="0">
                <a:solidFill>
                  <a:srgbClr val="FF0000"/>
                </a:solidFill>
                <a:latin typeface="+mn-lt"/>
              </a:rPr>
              <a:t>+ </a:t>
            </a:r>
          </a:p>
        </p:txBody>
      </p:sp>
      <p:sp>
        <p:nvSpPr>
          <p:cNvPr id="7" name="TextBox 6"/>
          <p:cNvSpPr txBox="1"/>
          <p:nvPr/>
        </p:nvSpPr>
        <p:spPr>
          <a:xfrm>
            <a:off x="4461614" y="4347140"/>
            <a:ext cx="2621582" cy="1323439"/>
          </a:xfrm>
          <a:prstGeom prst="rect">
            <a:avLst/>
          </a:prstGeom>
          <a:noFill/>
        </p:spPr>
        <p:txBody>
          <a:bodyPr wrap="square" rtlCol="0">
            <a:spAutoFit/>
          </a:bodyPr>
          <a:lstStyle/>
          <a:p>
            <a:r>
              <a:rPr lang="en-US" sz="4000" b="1" dirty="0">
                <a:solidFill>
                  <a:srgbClr val="0000FF"/>
                </a:solidFill>
                <a:latin typeface="+mn-lt"/>
              </a:rPr>
              <a:t>V </a:t>
            </a:r>
            <a:r>
              <a:rPr lang="en-US" b="1" dirty="0">
                <a:solidFill>
                  <a:srgbClr val="0000FF"/>
                </a:solidFill>
                <a:latin typeface="+mn-lt"/>
              </a:rPr>
              <a:t>(volume) </a:t>
            </a:r>
            <a:r>
              <a:rPr lang="en-US" sz="4000" b="1" dirty="0">
                <a:solidFill>
                  <a:srgbClr val="0000FF"/>
                </a:solidFill>
                <a:latin typeface="+mn-lt"/>
              </a:rPr>
              <a:t>– </a:t>
            </a:r>
          </a:p>
          <a:p>
            <a:r>
              <a:rPr lang="en-US" sz="4000" b="1" dirty="0">
                <a:solidFill>
                  <a:srgbClr val="0000FF"/>
                </a:solidFill>
                <a:latin typeface="+mn-lt"/>
              </a:rPr>
              <a:t>p </a:t>
            </a:r>
            <a:r>
              <a:rPr lang="en-US" b="1" dirty="0">
                <a:solidFill>
                  <a:srgbClr val="0000FF"/>
                </a:solidFill>
                <a:latin typeface="+mn-lt"/>
              </a:rPr>
              <a:t>(pressure) </a:t>
            </a:r>
            <a:r>
              <a:rPr lang="en-US" sz="4000" b="1" dirty="0">
                <a:solidFill>
                  <a:srgbClr val="0000FF"/>
                </a:solidFill>
                <a:latin typeface="+mn-lt"/>
              </a:rPr>
              <a:t>+</a:t>
            </a:r>
          </a:p>
        </p:txBody>
      </p:sp>
      <p:sp>
        <p:nvSpPr>
          <p:cNvPr id="8" name="TextBox 7"/>
          <p:cNvSpPr txBox="1"/>
          <p:nvPr/>
        </p:nvSpPr>
        <p:spPr>
          <a:xfrm>
            <a:off x="5878141" y="2496735"/>
            <a:ext cx="3429783" cy="1938992"/>
          </a:xfrm>
          <a:prstGeom prst="rect">
            <a:avLst/>
          </a:prstGeom>
          <a:noFill/>
        </p:spPr>
        <p:txBody>
          <a:bodyPr wrap="square" rtlCol="0">
            <a:spAutoFit/>
          </a:bodyPr>
          <a:lstStyle/>
          <a:p>
            <a:r>
              <a:rPr lang="en-US" sz="4000" b="1" dirty="0">
                <a:solidFill>
                  <a:srgbClr val="00B050"/>
                </a:solidFill>
                <a:latin typeface="+mn-lt"/>
              </a:rPr>
              <a:t>a </a:t>
            </a:r>
            <a:r>
              <a:rPr lang="en-US" b="1" dirty="0">
                <a:solidFill>
                  <a:srgbClr val="00B050"/>
                </a:solidFill>
                <a:latin typeface="+mn-lt"/>
              </a:rPr>
              <a:t>(acceleration) </a:t>
            </a:r>
            <a:r>
              <a:rPr lang="en-US" sz="4000" b="1" dirty="0">
                <a:solidFill>
                  <a:srgbClr val="00B050"/>
                </a:solidFill>
                <a:latin typeface="+mn-lt"/>
              </a:rPr>
              <a:t>+</a:t>
            </a:r>
          </a:p>
          <a:p>
            <a:r>
              <a:rPr lang="en-US" sz="4000" b="1" dirty="0">
                <a:solidFill>
                  <a:srgbClr val="00B050"/>
                </a:solidFill>
                <a:latin typeface="+mn-lt"/>
              </a:rPr>
              <a:t>u </a:t>
            </a:r>
            <a:r>
              <a:rPr lang="en-US" b="1" dirty="0">
                <a:solidFill>
                  <a:srgbClr val="00B050"/>
                </a:solidFill>
                <a:latin typeface="+mn-lt"/>
              </a:rPr>
              <a:t>(velocity) </a:t>
            </a:r>
            <a:r>
              <a:rPr lang="en-US" sz="4000" b="1" dirty="0">
                <a:solidFill>
                  <a:srgbClr val="00B050"/>
                </a:solidFill>
                <a:latin typeface="+mn-lt"/>
              </a:rPr>
              <a:t>+ </a:t>
            </a:r>
          </a:p>
          <a:p>
            <a:r>
              <a:rPr lang="en-US" sz="4000" b="1" dirty="0">
                <a:solidFill>
                  <a:srgbClr val="00B050"/>
                </a:solidFill>
                <a:latin typeface="+mn-lt"/>
              </a:rPr>
              <a:t>w </a:t>
            </a:r>
            <a:r>
              <a:rPr lang="en-US" b="1" dirty="0">
                <a:solidFill>
                  <a:srgbClr val="00B050"/>
                </a:solidFill>
                <a:latin typeface="+mn-lt"/>
              </a:rPr>
              <a:t>(displacement) </a:t>
            </a:r>
            <a:r>
              <a:rPr lang="en-US" sz="4000" b="1" dirty="0">
                <a:solidFill>
                  <a:srgbClr val="00B050"/>
                </a:solidFill>
                <a:latin typeface="+mn-lt"/>
              </a:rPr>
              <a:t>+</a:t>
            </a:r>
          </a:p>
        </p:txBody>
      </p:sp>
      <p:sp>
        <p:nvSpPr>
          <p:cNvPr id="9" name="Right Arrow 8"/>
          <p:cNvSpPr/>
          <p:nvPr/>
        </p:nvSpPr>
        <p:spPr bwMode="auto">
          <a:xfrm>
            <a:off x="5001447" y="3357823"/>
            <a:ext cx="716437" cy="235670"/>
          </a:xfrm>
          <a:prstGeom prst="rightArrow">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1800" dirty="0" err="1"/>
          </a:p>
        </p:txBody>
      </p:sp>
      <p:cxnSp>
        <p:nvCxnSpPr>
          <p:cNvPr id="11" name="Curved Connector 10"/>
          <p:cNvCxnSpPr>
            <a:stCxn id="6" idx="2"/>
            <a:endCxn id="7" idx="1"/>
          </p:cNvCxnSpPr>
          <p:nvPr/>
        </p:nvCxnSpPr>
        <p:spPr bwMode="auto">
          <a:xfrm rot="16200000" flipH="1">
            <a:off x="2627879" y="3175125"/>
            <a:ext cx="1070850" cy="2596619"/>
          </a:xfrm>
          <a:prstGeom prst="curvedConnector2">
            <a:avLst/>
          </a:prstGeom>
          <a:solidFill>
            <a:schemeClr val="accent1"/>
          </a:solidFill>
          <a:ln w="38100" cap="flat" cmpd="sng" algn="ctr">
            <a:solidFill>
              <a:srgbClr val="FF0000"/>
            </a:solidFill>
            <a:prstDash val="solid"/>
            <a:round/>
            <a:headEnd type="none" w="med" len="med"/>
            <a:tailEnd type="triangle"/>
          </a:ln>
          <a:effectLst/>
        </p:spPr>
      </p:cxnSp>
      <p:cxnSp>
        <p:nvCxnSpPr>
          <p:cNvPr id="13" name="Curved Connector 12"/>
          <p:cNvCxnSpPr>
            <a:stCxn id="7" idx="3"/>
            <a:endCxn id="8" idx="2"/>
          </p:cNvCxnSpPr>
          <p:nvPr/>
        </p:nvCxnSpPr>
        <p:spPr bwMode="auto">
          <a:xfrm flipV="1">
            <a:off x="7083196" y="4435727"/>
            <a:ext cx="509836" cy="573132"/>
          </a:xfrm>
          <a:prstGeom prst="curvedConnector2">
            <a:avLst/>
          </a:prstGeom>
          <a:solidFill>
            <a:schemeClr val="accent1"/>
          </a:solidFill>
          <a:ln w="38100" cap="flat" cmpd="sng" algn="ctr">
            <a:solidFill>
              <a:srgbClr val="0000FF"/>
            </a:solidFill>
            <a:prstDash val="solid"/>
            <a:round/>
            <a:headEnd type="none" w="med" len="med"/>
            <a:tailEnd type="triangle"/>
          </a:ln>
          <a:effectLst/>
        </p:spPr>
      </p:cxnSp>
      <p:sp>
        <p:nvSpPr>
          <p:cNvPr id="10" name="TextBox 9"/>
          <p:cNvSpPr txBox="1"/>
          <p:nvPr/>
        </p:nvSpPr>
        <p:spPr>
          <a:xfrm>
            <a:off x="203200" y="2656727"/>
            <a:ext cx="1893216" cy="707886"/>
          </a:xfrm>
          <a:prstGeom prst="rect">
            <a:avLst/>
          </a:prstGeom>
          <a:noFill/>
        </p:spPr>
        <p:txBody>
          <a:bodyPr wrap="square" rtlCol="0">
            <a:spAutoFit/>
          </a:bodyPr>
          <a:lstStyle/>
          <a:p>
            <a:r>
              <a:rPr lang="en-US" sz="4000" b="1" dirty="0">
                <a:solidFill>
                  <a:srgbClr val="FF0000"/>
                </a:solidFill>
                <a:latin typeface="+mn-lt"/>
              </a:rPr>
              <a:t>w = u*t</a:t>
            </a:r>
          </a:p>
        </p:txBody>
      </p:sp>
      <p:sp>
        <p:nvSpPr>
          <p:cNvPr id="12" name="TextBox 11"/>
          <p:cNvSpPr txBox="1"/>
          <p:nvPr/>
        </p:nvSpPr>
        <p:spPr>
          <a:xfrm>
            <a:off x="5878140" y="1731546"/>
            <a:ext cx="2769906" cy="707886"/>
          </a:xfrm>
          <a:prstGeom prst="rect">
            <a:avLst/>
          </a:prstGeom>
          <a:noFill/>
        </p:spPr>
        <p:txBody>
          <a:bodyPr wrap="square" rtlCol="0">
            <a:spAutoFit/>
          </a:bodyPr>
          <a:lstStyle/>
          <a:p>
            <a:r>
              <a:rPr lang="en-US" sz="4000" b="1" dirty="0">
                <a:solidFill>
                  <a:srgbClr val="00B050"/>
                </a:solidFill>
                <a:latin typeface="+mn-lt"/>
              </a:rPr>
              <a:t>w = ½*a*t</a:t>
            </a:r>
            <a:r>
              <a:rPr lang="en-US" sz="4000" b="1" baseline="30000" dirty="0">
                <a:solidFill>
                  <a:srgbClr val="00B050"/>
                </a:solidFill>
                <a:latin typeface="+mn-lt"/>
              </a:rPr>
              <a:t>2</a:t>
            </a:r>
          </a:p>
        </p:txBody>
      </p:sp>
    </p:spTree>
    <p:extLst>
      <p:ext uri="{BB962C8B-B14F-4D97-AF65-F5344CB8AC3E}">
        <p14:creationId xmlns:p14="http://schemas.microsoft.com/office/powerpoint/2010/main" val="3173352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Form Wave?</a:t>
            </a:r>
          </a:p>
        </p:txBody>
      </p:sp>
      <p:pic>
        <p:nvPicPr>
          <p:cNvPr id="4" name="Picture 3"/>
          <p:cNvPicPr>
            <a:picLocks noChangeAspect="1"/>
          </p:cNvPicPr>
          <p:nvPr/>
        </p:nvPicPr>
        <p:blipFill>
          <a:blip r:embed="rId3"/>
          <a:stretch>
            <a:fillRect/>
          </a:stretch>
        </p:blipFill>
        <p:spPr>
          <a:xfrm rot="5400000" flipV="1">
            <a:off x="2983218" y="1606449"/>
            <a:ext cx="3093369" cy="2337210"/>
          </a:xfrm>
          <a:prstGeom prst="rect">
            <a:avLst/>
          </a:prstGeom>
        </p:spPr>
      </p:pic>
      <p:sp>
        <p:nvSpPr>
          <p:cNvPr id="6" name="TextBox 5"/>
          <p:cNvSpPr txBox="1"/>
          <p:nvPr/>
        </p:nvSpPr>
        <p:spPr>
          <a:xfrm>
            <a:off x="457201" y="3204723"/>
            <a:ext cx="3323588" cy="707886"/>
          </a:xfrm>
          <a:prstGeom prst="rect">
            <a:avLst/>
          </a:prstGeom>
          <a:noFill/>
        </p:spPr>
        <p:txBody>
          <a:bodyPr wrap="square" rtlCol="0">
            <a:spAutoFit/>
          </a:bodyPr>
          <a:lstStyle/>
          <a:p>
            <a:r>
              <a:rPr lang="en-US" sz="4000" b="1" dirty="0">
                <a:solidFill>
                  <a:srgbClr val="FF0000"/>
                </a:solidFill>
                <a:latin typeface="+mn-lt"/>
              </a:rPr>
              <a:t>w </a:t>
            </a:r>
            <a:r>
              <a:rPr lang="en-US" b="1" dirty="0">
                <a:solidFill>
                  <a:srgbClr val="FF0000"/>
                </a:solidFill>
                <a:latin typeface="+mn-lt"/>
              </a:rPr>
              <a:t>(displacement) </a:t>
            </a:r>
            <a:r>
              <a:rPr lang="en-US" sz="4000" b="1" dirty="0">
                <a:solidFill>
                  <a:srgbClr val="FF0000"/>
                </a:solidFill>
                <a:latin typeface="+mn-lt"/>
              </a:rPr>
              <a:t>+ </a:t>
            </a:r>
          </a:p>
        </p:txBody>
      </p:sp>
      <p:sp>
        <p:nvSpPr>
          <p:cNvPr id="7" name="TextBox 6"/>
          <p:cNvSpPr txBox="1"/>
          <p:nvPr/>
        </p:nvSpPr>
        <p:spPr>
          <a:xfrm>
            <a:off x="4715614" y="4321740"/>
            <a:ext cx="2621582" cy="1323439"/>
          </a:xfrm>
          <a:prstGeom prst="rect">
            <a:avLst/>
          </a:prstGeom>
          <a:noFill/>
        </p:spPr>
        <p:txBody>
          <a:bodyPr wrap="square" rtlCol="0">
            <a:spAutoFit/>
          </a:bodyPr>
          <a:lstStyle/>
          <a:p>
            <a:r>
              <a:rPr lang="en-US" sz="4000" b="1" dirty="0">
                <a:solidFill>
                  <a:srgbClr val="0000FF"/>
                </a:solidFill>
                <a:latin typeface="+mn-lt"/>
              </a:rPr>
              <a:t>V </a:t>
            </a:r>
            <a:r>
              <a:rPr lang="en-US" b="1" dirty="0">
                <a:solidFill>
                  <a:srgbClr val="0000FF"/>
                </a:solidFill>
                <a:latin typeface="+mn-lt"/>
              </a:rPr>
              <a:t>(volume) </a:t>
            </a:r>
            <a:r>
              <a:rPr lang="en-US" sz="4000" b="1" dirty="0">
                <a:solidFill>
                  <a:srgbClr val="0000FF"/>
                </a:solidFill>
                <a:latin typeface="+mn-lt"/>
              </a:rPr>
              <a:t>– </a:t>
            </a:r>
          </a:p>
          <a:p>
            <a:r>
              <a:rPr lang="en-US" sz="4000" b="1" dirty="0">
                <a:solidFill>
                  <a:srgbClr val="0000FF"/>
                </a:solidFill>
                <a:latin typeface="+mn-lt"/>
              </a:rPr>
              <a:t>p </a:t>
            </a:r>
            <a:r>
              <a:rPr lang="en-US" b="1" dirty="0">
                <a:solidFill>
                  <a:srgbClr val="0000FF"/>
                </a:solidFill>
                <a:latin typeface="+mn-lt"/>
              </a:rPr>
              <a:t>(pressure) </a:t>
            </a:r>
            <a:r>
              <a:rPr lang="en-US" sz="4000" b="1" dirty="0">
                <a:solidFill>
                  <a:srgbClr val="0000FF"/>
                </a:solidFill>
                <a:latin typeface="+mn-lt"/>
              </a:rPr>
              <a:t>+</a:t>
            </a:r>
          </a:p>
        </p:txBody>
      </p:sp>
      <p:sp>
        <p:nvSpPr>
          <p:cNvPr id="8" name="TextBox 7"/>
          <p:cNvSpPr txBox="1"/>
          <p:nvPr/>
        </p:nvSpPr>
        <p:spPr>
          <a:xfrm>
            <a:off x="6132141" y="2471335"/>
            <a:ext cx="3429783" cy="1938992"/>
          </a:xfrm>
          <a:prstGeom prst="rect">
            <a:avLst/>
          </a:prstGeom>
          <a:noFill/>
        </p:spPr>
        <p:txBody>
          <a:bodyPr wrap="square" rtlCol="0">
            <a:spAutoFit/>
          </a:bodyPr>
          <a:lstStyle/>
          <a:p>
            <a:r>
              <a:rPr lang="en-US" sz="4000" b="1" dirty="0">
                <a:solidFill>
                  <a:srgbClr val="00B050"/>
                </a:solidFill>
                <a:latin typeface="+mn-lt"/>
              </a:rPr>
              <a:t>a </a:t>
            </a:r>
            <a:r>
              <a:rPr lang="en-US" b="1" dirty="0">
                <a:solidFill>
                  <a:srgbClr val="00B050"/>
                </a:solidFill>
                <a:latin typeface="+mn-lt"/>
              </a:rPr>
              <a:t>(acceleration) </a:t>
            </a:r>
            <a:r>
              <a:rPr lang="en-US" sz="4000" b="1" dirty="0">
                <a:solidFill>
                  <a:srgbClr val="00B050"/>
                </a:solidFill>
                <a:latin typeface="+mn-lt"/>
              </a:rPr>
              <a:t>+</a:t>
            </a:r>
          </a:p>
          <a:p>
            <a:r>
              <a:rPr lang="en-US" sz="4000" b="1" dirty="0">
                <a:solidFill>
                  <a:srgbClr val="00B050"/>
                </a:solidFill>
                <a:latin typeface="+mn-lt"/>
              </a:rPr>
              <a:t>u </a:t>
            </a:r>
            <a:r>
              <a:rPr lang="en-US" b="1" dirty="0">
                <a:solidFill>
                  <a:srgbClr val="00B050"/>
                </a:solidFill>
                <a:latin typeface="+mn-lt"/>
              </a:rPr>
              <a:t>(velocity) </a:t>
            </a:r>
            <a:r>
              <a:rPr lang="en-US" sz="4000" b="1" dirty="0">
                <a:solidFill>
                  <a:srgbClr val="00B050"/>
                </a:solidFill>
                <a:latin typeface="+mn-lt"/>
              </a:rPr>
              <a:t>+ </a:t>
            </a:r>
          </a:p>
          <a:p>
            <a:r>
              <a:rPr lang="en-US" sz="4000" b="1" dirty="0">
                <a:solidFill>
                  <a:srgbClr val="00B050"/>
                </a:solidFill>
                <a:latin typeface="+mn-lt"/>
              </a:rPr>
              <a:t>w </a:t>
            </a:r>
            <a:r>
              <a:rPr lang="en-US" b="1" dirty="0">
                <a:solidFill>
                  <a:srgbClr val="00B050"/>
                </a:solidFill>
                <a:latin typeface="+mn-lt"/>
              </a:rPr>
              <a:t>(displacement) </a:t>
            </a:r>
            <a:r>
              <a:rPr lang="en-US" sz="4000" b="1" dirty="0">
                <a:solidFill>
                  <a:srgbClr val="00B050"/>
                </a:solidFill>
                <a:latin typeface="+mn-lt"/>
              </a:rPr>
              <a:t>+</a:t>
            </a:r>
          </a:p>
        </p:txBody>
      </p:sp>
      <p:sp>
        <p:nvSpPr>
          <p:cNvPr id="9" name="Right Arrow 8"/>
          <p:cNvSpPr/>
          <p:nvPr/>
        </p:nvSpPr>
        <p:spPr bwMode="auto">
          <a:xfrm>
            <a:off x="5255447" y="3332423"/>
            <a:ext cx="716437" cy="235670"/>
          </a:xfrm>
          <a:prstGeom prst="rightArrow">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1800" dirty="0" err="1"/>
          </a:p>
        </p:txBody>
      </p:sp>
      <p:cxnSp>
        <p:nvCxnSpPr>
          <p:cNvPr id="11" name="Curved Connector 10"/>
          <p:cNvCxnSpPr>
            <a:stCxn id="6" idx="2"/>
            <a:endCxn id="7" idx="1"/>
          </p:cNvCxnSpPr>
          <p:nvPr/>
        </p:nvCxnSpPr>
        <p:spPr bwMode="auto">
          <a:xfrm rot="16200000" flipH="1">
            <a:off x="2881879" y="3149725"/>
            <a:ext cx="1070850" cy="2596619"/>
          </a:xfrm>
          <a:prstGeom prst="curvedConnector2">
            <a:avLst/>
          </a:prstGeom>
          <a:solidFill>
            <a:schemeClr val="accent1"/>
          </a:solidFill>
          <a:ln w="38100" cap="flat" cmpd="sng" algn="ctr">
            <a:solidFill>
              <a:srgbClr val="FF0000"/>
            </a:solidFill>
            <a:prstDash val="solid"/>
            <a:round/>
            <a:headEnd type="none" w="med" len="med"/>
            <a:tailEnd type="triangle"/>
          </a:ln>
          <a:effectLst/>
        </p:spPr>
      </p:cxnSp>
      <p:cxnSp>
        <p:nvCxnSpPr>
          <p:cNvPr id="13" name="Curved Connector 12"/>
          <p:cNvCxnSpPr>
            <a:stCxn id="7" idx="3"/>
            <a:endCxn id="8" idx="2"/>
          </p:cNvCxnSpPr>
          <p:nvPr/>
        </p:nvCxnSpPr>
        <p:spPr bwMode="auto">
          <a:xfrm flipV="1">
            <a:off x="7337196" y="4410327"/>
            <a:ext cx="509836" cy="573132"/>
          </a:xfrm>
          <a:prstGeom prst="curvedConnector2">
            <a:avLst/>
          </a:prstGeom>
          <a:solidFill>
            <a:schemeClr val="accent1"/>
          </a:solidFill>
          <a:ln w="38100" cap="flat" cmpd="sng" algn="ctr">
            <a:solidFill>
              <a:srgbClr val="0000FF"/>
            </a:solidFill>
            <a:prstDash val="solid"/>
            <a:round/>
            <a:headEnd type="none" w="med" len="med"/>
            <a:tailEnd type="triangle"/>
          </a:ln>
          <a:effectLst/>
        </p:spPr>
      </p:cxnSp>
      <p:pic>
        <p:nvPicPr>
          <p:cNvPr id="6146" name="Picture 2" descr="Image result for sinusoid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1873924"/>
            <a:ext cx="2473652" cy="149120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6277650" y="1562579"/>
            <a:ext cx="2421538" cy="908757"/>
          </a:xfrm>
          <a:prstGeom prst="rect">
            <a:avLst/>
          </a:prstGeom>
        </p:spPr>
      </p:pic>
    </p:spTree>
    <p:extLst>
      <p:ext uri="{BB962C8B-B14F-4D97-AF65-F5344CB8AC3E}">
        <p14:creationId xmlns:p14="http://schemas.microsoft.com/office/powerpoint/2010/main" val="38416609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Wave Equation</a:t>
            </a:r>
          </a:p>
        </p:txBody>
      </p:sp>
      <p:pic>
        <p:nvPicPr>
          <p:cNvPr id="4" name="Picture 3"/>
          <p:cNvPicPr>
            <a:picLocks noChangeAspect="1"/>
          </p:cNvPicPr>
          <p:nvPr/>
        </p:nvPicPr>
        <p:blipFill>
          <a:blip r:embed="rId3"/>
          <a:stretch>
            <a:fillRect/>
          </a:stretch>
        </p:blipFill>
        <p:spPr>
          <a:xfrm>
            <a:off x="342900" y="1100472"/>
            <a:ext cx="7848600" cy="5391150"/>
          </a:xfrm>
          <a:prstGeom prst="rect">
            <a:avLst/>
          </a:prstGeom>
        </p:spPr>
      </p:pic>
      <p:cxnSp>
        <p:nvCxnSpPr>
          <p:cNvPr id="5" name="Straight Connector 4"/>
          <p:cNvCxnSpPr/>
          <p:nvPr/>
        </p:nvCxnSpPr>
        <p:spPr bwMode="auto">
          <a:xfrm>
            <a:off x="4292601" y="5613400"/>
            <a:ext cx="3801533" cy="0"/>
          </a:xfrm>
          <a:prstGeom prst="line">
            <a:avLst/>
          </a:prstGeom>
          <a:ln>
            <a:solidFill>
              <a:srgbClr val="FF0000"/>
            </a:solidFill>
            <a:headEnd type="none" w="med" len="med"/>
            <a:tailEnd type="none" w="med" len="med"/>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704571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 &amp; S Waves</a:t>
            </a:r>
          </a:p>
        </p:txBody>
      </p:sp>
      <p:pic>
        <p:nvPicPr>
          <p:cNvPr id="10242" name="Picture 2" descr="Image result for longitudinal transverse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407" y="1346332"/>
            <a:ext cx="8279986" cy="50034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1313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 &amp; S Waves</a:t>
            </a:r>
          </a:p>
        </p:txBody>
      </p:sp>
      <p:pic>
        <p:nvPicPr>
          <p:cNvPr id="4" name="Picture 3"/>
          <p:cNvPicPr>
            <a:picLocks noChangeAspect="1"/>
          </p:cNvPicPr>
          <p:nvPr/>
        </p:nvPicPr>
        <p:blipFill>
          <a:blip r:embed="rId3"/>
          <a:stretch>
            <a:fillRect/>
          </a:stretch>
        </p:blipFill>
        <p:spPr>
          <a:xfrm>
            <a:off x="88901" y="990600"/>
            <a:ext cx="8547100" cy="4863501"/>
          </a:xfrm>
          <a:prstGeom prst="rect">
            <a:avLst/>
          </a:prstGeom>
        </p:spPr>
      </p:pic>
    </p:spTree>
    <p:extLst>
      <p:ext uri="{BB962C8B-B14F-4D97-AF65-F5344CB8AC3E}">
        <p14:creationId xmlns:p14="http://schemas.microsoft.com/office/powerpoint/2010/main" val="3516503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Speed of Sound</a:t>
            </a:r>
          </a:p>
        </p:txBody>
      </p:sp>
      <p:pic>
        <p:nvPicPr>
          <p:cNvPr id="4" name="Picture 2"/>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935394" y="924611"/>
            <a:ext cx="5945665" cy="5867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7936423" y="2657982"/>
            <a:ext cx="3353660" cy="1200329"/>
          </a:xfrm>
          <a:prstGeom prst="rect">
            <a:avLst/>
          </a:prstGeom>
          <a:solidFill>
            <a:schemeClr val="bg1"/>
          </a:solidFill>
        </p:spPr>
        <p:txBody>
          <a:bodyPr wrap="square" rtlCol="0">
            <a:spAutoFit/>
          </a:bodyPr>
          <a:lstStyle/>
          <a:p>
            <a:pPr algn="ctr"/>
            <a:r>
              <a:rPr lang="en-US" b="1" dirty="0">
                <a:solidFill>
                  <a:srgbClr val="FF0000"/>
                </a:solidFill>
                <a:latin typeface="+mn-lt"/>
              </a:rPr>
              <a:t>In the Same Medium:</a:t>
            </a:r>
          </a:p>
          <a:p>
            <a:pPr algn="ctr"/>
            <a:r>
              <a:rPr lang="en-US" b="1" dirty="0">
                <a:solidFill>
                  <a:srgbClr val="FF0000"/>
                </a:solidFill>
                <a:latin typeface="+mn-lt"/>
              </a:rPr>
              <a:t>Higher Frequency,</a:t>
            </a:r>
          </a:p>
          <a:p>
            <a:pPr algn="ctr"/>
            <a:r>
              <a:rPr lang="en-US" b="1" dirty="0">
                <a:solidFill>
                  <a:srgbClr val="FF0000"/>
                </a:solidFill>
                <a:latin typeface="+mn-lt"/>
              </a:rPr>
              <a:t>Shorter Wavelength</a:t>
            </a:r>
          </a:p>
        </p:txBody>
      </p:sp>
    </p:spTree>
    <p:extLst>
      <p:ext uri="{BB962C8B-B14F-4D97-AF65-F5344CB8AC3E}">
        <p14:creationId xmlns:p14="http://schemas.microsoft.com/office/powerpoint/2010/main" val="10695395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Velocity, Pressure, &amp; Intensity</a:t>
            </a:r>
          </a:p>
        </p:txBody>
      </p:sp>
      <p:pic>
        <p:nvPicPr>
          <p:cNvPr id="4" name="Picture 3"/>
          <p:cNvPicPr>
            <a:picLocks noChangeAspect="1"/>
          </p:cNvPicPr>
          <p:nvPr/>
        </p:nvPicPr>
        <p:blipFill>
          <a:blip r:embed="rId3"/>
          <a:stretch>
            <a:fillRect/>
          </a:stretch>
        </p:blipFill>
        <p:spPr>
          <a:xfrm>
            <a:off x="988553" y="922586"/>
            <a:ext cx="6557294" cy="5935414"/>
          </a:xfrm>
          <a:prstGeom prst="rect">
            <a:avLst/>
          </a:prstGeom>
        </p:spPr>
      </p:pic>
      <p:cxnSp>
        <p:nvCxnSpPr>
          <p:cNvPr id="6" name="Straight Connector 5"/>
          <p:cNvCxnSpPr/>
          <p:nvPr/>
        </p:nvCxnSpPr>
        <p:spPr bwMode="auto">
          <a:xfrm>
            <a:off x="3885414" y="2269833"/>
            <a:ext cx="914400"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7" name="Straight Connector 6"/>
          <p:cNvCxnSpPr/>
          <p:nvPr/>
        </p:nvCxnSpPr>
        <p:spPr bwMode="auto">
          <a:xfrm>
            <a:off x="3810000" y="3534596"/>
            <a:ext cx="914400"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8" name="Straight Connector 7"/>
          <p:cNvCxnSpPr/>
          <p:nvPr/>
        </p:nvCxnSpPr>
        <p:spPr bwMode="auto">
          <a:xfrm>
            <a:off x="2962756" y="6802555"/>
            <a:ext cx="2608891"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4018171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p:cNvSpPr txBox="1">
            <a:spLocks noChangeArrowheads="1"/>
          </p:cNvSpPr>
          <p:nvPr/>
        </p:nvSpPr>
        <p:spPr>
          <a:xfrm>
            <a:off x="509990" y="893368"/>
            <a:ext cx="8458200" cy="502129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eaLnBrk="1" hangingPunct="1">
              <a:lnSpc>
                <a:spcPct val="90000"/>
              </a:lnSpc>
            </a:pPr>
            <a:r>
              <a:rPr lang="en-US" sz="2800" b="1" dirty="0">
                <a:solidFill>
                  <a:schemeClr val="bg2"/>
                </a:solidFill>
                <a:latin typeface="Garamond" pitchFamily="18" charset="0"/>
              </a:rPr>
              <a:t>Characteristics of Sound</a:t>
            </a:r>
          </a:p>
          <a:p>
            <a:pPr lvl="1" eaLnBrk="1" hangingPunct="1">
              <a:lnSpc>
                <a:spcPct val="90000"/>
              </a:lnSpc>
            </a:pPr>
            <a:r>
              <a:rPr lang="en-US" sz="2400" dirty="0">
                <a:solidFill>
                  <a:schemeClr val="bg2"/>
                </a:solidFill>
                <a:latin typeface="Garamond" pitchFamily="18" charset="0"/>
              </a:rPr>
              <a:t>Pressure intensity is expressed in </a:t>
            </a:r>
            <a:r>
              <a:rPr lang="en-US" sz="2400" b="1" dirty="0">
                <a:solidFill>
                  <a:srgbClr val="FF0000"/>
                </a:solidFill>
                <a:latin typeface="Garamond" pitchFamily="18" charset="0"/>
              </a:rPr>
              <a:t>dB scale </a:t>
            </a:r>
            <a:r>
              <a:rPr lang="en-US" sz="2400" dirty="0">
                <a:solidFill>
                  <a:schemeClr val="bg2"/>
                </a:solidFill>
                <a:latin typeface="Garamond" pitchFamily="18" charset="0"/>
              </a:rPr>
              <a:t>in US</a:t>
            </a:r>
          </a:p>
          <a:p>
            <a:pPr lvl="1" eaLnBrk="1" hangingPunct="1">
              <a:lnSpc>
                <a:spcPct val="90000"/>
              </a:lnSpc>
            </a:pPr>
            <a:r>
              <a:rPr lang="en-US" sz="2400" dirty="0">
                <a:solidFill>
                  <a:schemeClr val="bg2"/>
                </a:solidFill>
                <a:latin typeface="Garamond" pitchFamily="18" charset="0"/>
              </a:rPr>
              <a:t>Pressure (P) [Pascal(Pa)] </a:t>
            </a:r>
            <a:br>
              <a:rPr lang="en-US" sz="2400" dirty="0">
                <a:solidFill>
                  <a:schemeClr val="bg2"/>
                </a:solidFill>
                <a:latin typeface="Garamond" pitchFamily="18" charset="0"/>
              </a:rPr>
            </a:br>
            <a:r>
              <a:rPr lang="en-US" sz="2400" dirty="0">
                <a:solidFill>
                  <a:schemeClr val="bg2"/>
                </a:solidFill>
                <a:latin typeface="Garamond" pitchFamily="18" charset="0"/>
              </a:rPr>
              <a:t>		</a:t>
            </a:r>
            <a:r>
              <a:rPr lang="en-US" sz="2000" dirty="0">
                <a:solidFill>
                  <a:schemeClr val="bg2"/>
                </a:solidFill>
                <a:latin typeface="Garamond" pitchFamily="18" charset="0"/>
              </a:rPr>
              <a:t>(1Pa = 1 Newton/m</a:t>
            </a:r>
            <a:r>
              <a:rPr lang="en-US" sz="2000" baseline="30000" dirty="0">
                <a:solidFill>
                  <a:schemeClr val="bg2"/>
                </a:solidFill>
                <a:latin typeface="Garamond" pitchFamily="18" charset="0"/>
              </a:rPr>
              <a:t>2</a:t>
            </a:r>
            <a:r>
              <a:rPr lang="en-US" sz="2000" dirty="0">
                <a:solidFill>
                  <a:schemeClr val="bg2"/>
                </a:solidFill>
                <a:latin typeface="Garamond" pitchFamily="18" charset="0"/>
              </a:rPr>
              <a:t> ; [N] =[</a:t>
            </a:r>
            <a:r>
              <a:rPr lang="en-US" sz="2000" dirty="0" err="1">
                <a:solidFill>
                  <a:schemeClr val="bg2"/>
                </a:solidFill>
                <a:latin typeface="Garamond" pitchFamily="18" charset="0"/>
              </a:rPr>
              <a:t>kg.m</a:t>
            </a:r>
            <a:r>
              <a:rPr lang="en-US" sz="2000" dirty="0">
                <a:solidFill>
                  <a:schemeClr val="bg2"/>
                </a:solidFill>
                <a:latin typeface="Garamond" pitchFamily="18" charset="0"/>
              </a:rPr>
              <a:t>/s</a:t>
            </a:r>
            <a:r>
              <a:rPr lang="en-US" sz="2000" baseline="30000" dirty="0">
                <a:solidFill>
                  <a:schemeClr val="bg2"/>
                </a:solidFill>
                <a:latin typeface="Garamond" pitchFamily="18" charset="0"/>
              </a:rPr>
              <a:t>-2</a:t>
            </a:r>
            <a:r>
              <a:rPr lang="en-US" sz="2000" dirty="0">
                <a:solidFill>
                  <a:schemeClr val="bg2"/>
                </a:solidFill>
                <a:latin typeface="Garamond" pitchFamily="18" charset="0"/>
              </a:rPr>
              <a:t>])</a:t>
            </a:r>
          </a:p>
          <a:p>
            <a:pPr lvl="1" eaLnBrk="1" hangingPunct="1">
              <a:lnSpc>
                <a:spcPct val="90000"/>
              </a:lnSpc>
            </a:pPr>
            <a:r>
              <a:rPr lang="en-US" sz="2000" dirty="0">
                <a:solidFill>
                  <a:schemeClr val="bg2"/>
                </a:solidFill>
                <a:latin typeface="Garamond" pitchFamily="18" charset="0"/>
              </a:rPr>
              <a:t>Atmosphere: P=0.1MPa</a:t>
            </a:r>
          </a:p>
          <a:p>
            <a:pPr lvl="1" eaLnBrk="1" hangingPunct="1">
              <a:lnSpc>
                <a:spcPct val="90000"/>
              </a:lnSpc>
            </a:pPr>
            <a:r>
              <a:rPr lang="en-US" sz="2000" dirty="0">
                <a:solidFill>
                  <a:schemeClr val="bg2"/>
                </a:solidFill>
                <a:latin typeface="Garamond" pitchFamily="18" charset="0"/>
              </a:rPr>
              <a:t>Diagnostic US: P=1MPa</a:t>
            </a:r>
          </a:p>
          <a:p>
            <a:pPr lvl="1" eaLnBrk="1" hangingPunct="1">
              <a:lnSpc>
                <a:spcPct val="90000"/>
              </a:lnSpc>
            </a:pPr>
            <a:r>
              <a:rPr lang="en-US" sz="2000" b="1" dirty="0">
                <a:solidFill>
                  <a:schemeClr val="bg1">
                    <a:lumMod val="75000"/>
                  </a:schemeClr>
                </a:solidFill>
                <a:latin typeface="Garamond" pitchFamily="18" charset="0"/>
              </a:rPr>
              <a:t>Relative</a:t>
            </a:r>
            <a:r>
              <a:rPr lang="en-US" sz="2000" dirty="0">
                <a:solidFill>
                  <a:schemeClr val="bg2"/>
                </a:solidFill>
                <a:latin typeface="Garamond" pitchFamily="18" charset="0"/>
              </a:rPr>
              <a:t> intensity and power are described in decibels (dB)</a:t>
            </a:r>
          </a:p>
          <a:p>
            <a:pPr lvl="2" eaLnBrk="1" hangingPunct="1">
              <a:lnSpc>
                <a:spcPct val="90000"/>
              </a:lnSpc>
            </a:pPr>
            <a:r>
              <a:rPr lang="en-US" sz="1800" dirty="0">
                <a:solidFill>
                  <a:schemeClr val="bg2"/>
                </a:solidFill>
                <a:latin typeface="Garamond" pitchFamily="18" charset="0"/>
              </a:rPr>
              <a:t>In diagnostic US, the incident pulse can be up to 1 million times more than the echo pulse</a:t>
            </a:r>
          </a:p>
          <a:p>
            <a:pPr lvl="2" eaLnBrk="1" hangingPunct="1">
              <a:lnSpc>
                <a:spcPct val="90000"/>
              </a:lnSpc>
            </a:pPr>
            <a:r>
              <a:rPr lang="en-US" sz="1800" dirty="0">
                <a:solidFill>
                  <a:schemeClr val="bg2"/>
                </a:solidFill>
                <a:latin typeface="Garamond" pitchFamily="18" charset="0"/>
              </a:rPr>
              <a:t>The log function “compresses” the large scale ratios and “expands” the small ratios in to more manageable range</a:t>
            </a:r>
          </a:p>
          <a:p>
            <a:pPr lvl="2" eaLnBrk="1" hangingPunct="1">
              <a:lnSpc>
                <a:spcPct val="90000"/>
              </a:lnSpc>
            </a:pPr>
            <a:endParaRPr lang="en-US" sz="1800" dirty="0">
              <a:solidFill>
                <a:schemeClr val="bg2"/>
              </a:solidFill>
              <a:latin typeface="Garamond" pitchFamily="18" charset="0"/>
            </a:endParaRPr>
          </a:p>
          <a:p>
            <a:pPr lvl="2" eaLnBrk="1" hangingPunct="1">
              <a:lnSpc>
                <a:spcPct val="90000"/>
              </a:lnSpc>
            </a:pPr>
            <a:endParaRPr lang="en-US" sz="1800" dirty="0">
              <a:solidFill>
                <a:schemeClr val="bg2"/>
              </a:solidFill>
              <a:latin typeface="Garamond" pitchFamily="18" charset="0"/>
            </a:endParaRPr>
          </a:p>
          <a:p>
            <a:pPr lvl="2" eaLnBrk="1" hangingPunct="1">
              <a:lnSpc>
                <a:spcPct val="90000"/>
              </a:lnSpc>
            </a:pPr>
            <a:endParaRPr lang="en-US" sz="1800" dirty="0">
              <a:solidFill>
                <a:schemeClr val="bg2"/>
              </a:solidFill>
              <a:latin typeface="Garamond" pitchFamily="18" charset="0"/>
            </a:endParaRPr>
          </a:p>
          <a:p>
            <a:pPr lvl="2" eaLnBrk="1" hangingPunct="1">
              <a:lnSpc>
                <a:spcPct val="90000"/>
              </a:lnSpc>
            </a:pPr>
            <a:r>
              <a:rPr lang="en-US" sz="1800" dirty="0">
                <a:solidFill>
                  <a:schemeClr val="bg2"/>
                </a:solidFill>
                <a:latin typeface="Garamond" pitchFamily="18" charset="0"/>
              </a:rPr>
              <a:t>A change in 10dB </a:t>
            </a:r>
            <a:r>
              <a:rPr lang="en-US" sz="1800" dirty="0">
                <a:solidFill>
                  <a:schemeClr val="bg2"/>
                </a:solidFill>
                <a:latin typeface="Garamond" pitchFamily="18" charset="0"/>
                <a:sym typeface="Symbol"/>
              </a:rPr>
              <a:t> one order magnitude (10x) change in intensity</a:t>
            </a:r>
          </a:p>
          <a:p>
            <a:pPr lvl="2" eaLnBrk="1" hangingPunct="1">
              <a:lnSpc>
                <a:spcPct val="90000"/>
              </a:lnSpc>
            </a:pPr>
            <a:r>
              <a:rPr lang="en-US" sz="1800" dirty="0">
                <a:solidFill>
                  <a:schemeClr val="bg2"/>
                </a:solidFill>
                <a:latin typeface="Garamond" pitchFamily="18" charset="0"/>
                <a:sym typeface="Symbol"/>
              </a:rPr>
              <a:t>A change of 20dB   two order magnitude (100x) change in intensity</a:t>
            </a:r>
            <a:endParaRPr lang="en-US" sz="1800" dirty="0">
              <a:solidFill>
                <a:schemeClr val="bg2"/>
              </a:solidFill>
              <a:latin typeface="Garamond" pitchFamily="18" charset="0"/>
            </a:endParaRPr>
          </a:p>
        </p:txBody>
      </p:sp>
      <p:sp>
        <p:nvSpPr>
          <p:cNvPr id="126985" name="Rectangle 9"/>
          <p:cNvSpPr>
            <a:spLocks noChangeArrowheads="1"/>
          </p:cNvSpPr>
          <p:nvPr/>
        </p:nvSpPr>
        <p:spPr bwMode="auto">
          <a:xfrm>
            <a:off x="177800" y="550860"/>
            <a:ext cx="9144000" cy="76200"/>
          </a:xfrm>
          <a:prstGeom prst="rect">
            <a:avLst/>
          </a:prstGeom>
          <a:gradFill rotWithShape="0">
            <a:gsLst>
              <a:gs pos="0">
                <a:srgbClr val="9999FF"/>
              </a:gs>
              <a:gs pos="100000">
                <a:srgbClr val="00006E"/>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pic>
        <p:nvPicPr>
          <p:cNvPr id="9" name="Picture 9"/>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77801" y="6205536"/>
            <a:ext cx="4492625"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Box 8"/>
          <p:cNvSpPr txBox="1">
            <a:spLocks noChangeArrowheads="1"/>
          </p:cNvSpPr>
          <p:nvPr/>
        </p:nvSpPr>
        <p:spPr bwMode="auto">
          <a:xfrm>
            <a:off x="1919288" y="152401"/>
            <a:ext cx="78156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b="1" dirty="0">
                <a:solidFill>
                  <a:schemeClr val="bg2"/>
                </a:solidFill>
              </a:rPr>
              <a:t>Ultrasound Imaging</a:t>
            </a:r>
          </a:p>
        </p:txBody>
      </p:sp>
      <p:pic>
        <p:nvPicPr>
          <p:cNvPr id="4098" name="Picture 2"/>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1681481" y="4670740"/>
            <a:ext cx="3201629"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2"/>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5278121" y="4680900"/>
            <a:ext cx="3201629" cy="76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296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p:cNvSpPr txBox="1">
            <a:spLocks noChangeArrowheads="1"/>
          </p:cNvSpPr>
          <p:nvPr/>
        </p:nvSpPr>
        <p:spPr>
          <a:xfrm>
            <a:off x="459190" y="1045769"/>
            <a:ext cx="8458200" cy="502129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eaLnBrk="1" hangingPunct="1">
              <a:lnSpc>
                <a:spcPct val="90000"/>
              </a:lnSpc>
            </a:pPr>
            <a:r>
              <a:rPr lang="en-US" sz="2800" b="1" dirty="0">
                <a:solidFill>
                  <a:schemeClr val="bg2"/>
                </a:solidFill>
                <a:latin typeface="Garamond" pitchFamily="18" charset="0"/>
              </a:rPr>
              <a:t>Characteristics of Sound</a:t>
            </a:r>
          </a:p>
          <a:p>
            <a:pPr lvl="1" eaLnBrk="1" hangingPunct="1">
              <a:lnSpc>
                <a:spcPct val="90000"/>
              </a:lnSpc>
            </a:pPr>
            <a:r>
              <a:rPr lang="en-US" sz="2400" b="1" dirty="0">
                <a:solidFill>
                  <a:schemeClr val="bg2"/>
                </a:solidFill>
                <a:latin typeface="Garamond" pitchFamily="18" charset="0"/>
              </a:rPr>
              <a:t>Review Question</a:t>
            </a:r>
            <a:r>
              <a:rPr lang="en-US" sz="2400" dirty="0">
                <a:solidFill>
                  <a:schemeClr val="bg2"/>
                </a:solidFill>
                <a:latin typeface="Garamond" pitchFamily="18" charset="0"/>
              </a:rPr>
              <a:t>: Calculate the remaining intensity of a 100mW US pulse that loses 30dB while traveling through tissue</a:t>
            </a:r>
          </a:p>
          <a:p>
            <a:pPr lvl="1" eaLnBrk="1" hangingPunct="1">
              <a:lnSpc>
                <a:spcPct val="90000"/>
              </a:lnSpc>
            </a:pPr>
            <a:endParaRPr lang="en-US" sz="2400" dirty="0">
              <a:solidFill>
                <a:schemeClr val="bg2"/>
              </a:solidFill>
              <a:latin typeface="Garamond" pitchFamily="18" charset="0"/>
            </a:endParaRPr>
          </a:p>
          <a:p>
            <a:pPr lvl="1" eaLnBrk="1" hangingPunct="1">
              <a:lnSpc>
                <a:spcPct val="90000"/>
              </a:lnSpc>
            </a:pPr>
            <a:endParaRPr lang="en-US" sz="2400" dirty="0">
              <a:solidFill>
                <a:schemeClr val="bg2"/>
              </a:solidFill>
              <a:latin typeface="Garamond" pitchFamily="18" charset="0"/>
            </a:endParaRPr>
          </a:p>
          <a:p>
            <a:pPr lvl="1" eaLnBrk="1" hangingPunct="1">
              <a:lnSpc>
                <a:spcPct val="90000"/>
              </a:lnSpc>
            </a:pPr>
            <a:endParaRPr lang="en-US" sz="2400" dirty="0">
              <a:solidFill>
                <a:schemeClr val="bg2"/>
              </a:solidFill>
              <a:latin typeface="Garamond" pitchFamily="18" charset="0"/>
            </a:endParaRPr>
          </a:p>
          <a:p>
            <a:pPr lvl="1" eaLnBrk="1" hangingPunct="1">
              <a:lnSpc>
                <a:spcPct val="90000"/>
              </a:lnSpc>
            </a:pPr>
            <a:endParaRPr lang="en-US" sz="2400" dirty="0">
              <a:solidFill>
                <a:schemeClr val="bg2"/>
              </a:solidFill>
              <a:latin typeface="Garamond" pitchFamily="18" charset="0"/>
            </a:endParaRPr>
          </a:p>
          <a:p>
            <a:pPr lvl="1" eaLnBrk="1" hangingPunct="1">
              <a:lnSpc>
                <a:spcPct val="90000"/>
              </a:lnSpc>
            </a:pPr>
            <a:endParaRPr lang="en-US" sz="1800" dirty="0">
              <a:solidFill>
                <a:schemeClr val="bg2"/>
              </a:solidFill>
              <a:latin typeface="Garamond" pitchFamily="18" charset="0"/>
            </a:endParaRPr>
          </a:p>
          <a:p>
            <a:pPr lvl="1" eaLnBrk="1" hangingPunct="1">
              <a:lnSpc>
                <a:spcPct val="90000"/>
              </a:lnSpc>
            </a:pPr>
            <a:r>
              <a:rPr lang="en-US" sz="2200" b="1" dirty="0">
                <a:solidFill>
                  <a:schemeClr val="bg2"/>
                </a:solidFill>
                <a:latin typeface="Garamond" pitchFamily="18" charset="0"/>
              </a:rPr>
              <a:t>Review Question</a:t>
            </a:r>
            <a:r>
              <a:rPr lang="en-US" sz="2200" dirty="0">
                <a:solidFill>
                  <a:schemeClr val="bg2"/>
                </a:solidFill>
                <a:latin typeface="Garamond" pitchFamily="18" charset="0"/>
              </a:rPr>
              <a:t>: Find the “half-value” thickness for ultrasound. The half-value thickness indicate the intensity is decreased by 50% </a:t>
            </a:r>
          </a:p>
          <a:p>
            <a:pPr lvl="1" eaLnBrk="1" hangingPunct="1">
              <a:lnSpc>
                <a:spcPct val="90000"/>
              </a:lnSpc>
            </a:pPr>
            <a:endParaRPr lang="en-US" sz="2200" dirty="0">
              <a:solidFill>
                <a:schemeClr val="bg2"/>
              </a:solidFill>
              <a:latin typeface="Garamond" pitchFamily="18" charset="0"/>
            </a:endParaRPr>
          </a:p>
        </p:txBody>
      </p:sp>
      <p:sp>
        <p:nvSpPr>
          <p:cNvPr id="126985" name="Rectangle 9"/>
          <p:cNvSpPr>
            <a:spLocks noChangeArrowheads="1"/>
          </p:cNvSpPr>
          <p:nvPr/>
        </p:nvSpPr>
        <p:spPr bwMode="auto">
          <a:xfrm>
            <a:off x="127000" y="703261"/>
            <a:ext cx="9144000" cy="76200"/>
          </a:xfrm>
          <a:prstGeom prst="rect">
            <a:avLst/>
          </a:prstGeom>
          <a:gradFill rotWithShape="0">
            <a:gsLst>
              <a:gs pos="0">
                <a:srgbClr val="9999FF"/>
              </a:gs>
              <a:gs pos="100000">
                <a:srgbClr val="00006E"/>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pic>
        <p:nvPicPr>
          <p:cNvPr id="9" name="Picture 9"/>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27001" y="6357937"/>
            <a:ext cx="4492625"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Box 8"/>
          <p:cNvSpPr txBox="1">
            <a:spLocks noChangeArrowheads="1"/>
          </p:cNvSpPr>
          <p:nvPr/>
        </p:nvSpPr>
        <p:spPr bwMode="auto">
          <a:xfrm>
            <a:off x="1919288" y="152401"/>
            <a:ext cx="78156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b="1" dirty="0">
                <a:solidFill>
                  <a:schemeClr val="bg2"/>
                </a:solidFill>
              </a:rPr>
              <a:t>Ultrasound Imaging</a:t>
            </a:r>
          </a:p>
        </p:txBody>
      </p:sp>
      <p:pic>
        <p:nvPicPr>
          <p:cNvPr id="5122" name="Picture 2"/>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675640" y="2353895"/>
            <a:ext cx="2936240" cy="8103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3632200" y="2320973"/>
            <a:ext cx="2936240" cy="8331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6741160" y="2310813"/>
            <a:ext cx="1920240" cy="873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3232785" y="3391158"/>
            <a:ext cx="2936240" cy="614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2707640" y="5097461"/>
            <a:ext cx="3972560" cy="9150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098121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Acoustic Impedance</a:t>
            </a:r>
          </a:p>
        </p:txBody>
      </p:sp>
      <p:pic>
        <p:nvPicPr>
          <p:cNvPr id="4" name="Picture 3"/>
          <p:cNvPicPr>
            <a:picLocks noChangeAspect="1"/>
          </p:cNvPicPr>
          <p:nvPr/>
        </p:nvPicPr>
        <p:blipFill>
          <a:blip r:embed="rId3"/>
          <a:stretch>
            <a:fillRect/>
          </a:stretch>
        </p:blipFill>
        <p:spPr>
          <a:xfrm>
            <a:off x="203200" y="1338262"/>
            <a:ext cx="7896225" cy="4181475"/>
          </a:xfrm>
          <a:prstGeom prst="rect">
            <a:avLst/>
          </a:prstGeom>
        </p:spPr>
      </p:pic>
      <p:cxnSp>
        <p:nvCxnSpPr>
          <p:cNvPr id="5" name="Straight Connector 4"/>
          <p:cNvCxnSpPr/>
          <p:nvPr/>
        </p:nvCxnSpPr>
        <p:spPr bwMode="auto">
          <a:xfrm>
            <a:off x="3750673" y="2961584"/>
            <a:ext cx="914400"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6" name="Straight Connector 5"/>
          <p:cNvCxnSpPr/>
          <p:nvPr/>
        </p:nvCxnSpPr>
        <p:spPr bwMode="auto">
          <a:xfrm>
            <a:off x="3023588" y="5027626"/>
            <a:ext cx="2371719"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3802104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green table with white text&#10;&#10;AI-generated content may be incorrect.">
            <a:extLst>
              <a:ext uri="{FF2B5EF4-FFF2-40B4-BE49-F238E27FC236}">
                <a16:creationId xmlns:a16="http://schemas.microsoft.com/office/drawing/2014/main" id="{C455761B-6832-9CD3-47D7-B323614359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719" y="0"/>
            <a:ext cx="7776759" cy="5885834"/>
          </a:xfrm>
          <a:prstGeom prst="rect">
            <a:avLst/>
          </a:prstGeom>
        </p:spPr>
      </p:pic>
    </p:spTree>
    <p:extLst>
      <p:ext uri="{BB962C8B-B14F-4D97-AF65-F5344CB8AC3E}">
        <p14:creationId xmlns:p14="http://schemas.microsoft.com/office/powerpoint/2010/main" val="18677269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Tissue Acoustic Properties</a:t>
            </a:r>
          </a:p>
        </p:txBody>
      </p:sp>
      <p:pic>
        <p:nvPicPr>
          <p:cNvPr id="4" name="Picture 3"/>
          <p:cNvPicPr>
            <a:picLocks noChangeAspect="1"/>
          </p:cNvPicPr>
          <p:nvPr/>
        </p:nvPicPr>
        <p:blipFill>
          <a:blip r:embed="rId3"/>
          <a:stretch>
            <a:fillRect/>
          </a:stretch>
        </p:blipFill>
        <p:spPr>
          <a:xfrm>
            <a:off x="203200" y="1292794"/>
            <a:ext cx="8696954" cy="4272411"/>
          </a:xfrm>
          <a:prstGeom prst="rect">
            <a:avLst/>
          </a:prstGeom>
        </p:spPr>
      </p:pic>
    </p:spTree>
    <p:extLst>
      <p:ext uri="{BB962C8B-B14F-4D97-AF65-F5344CB8AC3E}">
        <p14:creationId xmlns:p14="http://schemas.microsoft.com/office/powerpoint/2010/main" val="1975857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US-Tissue Interaction</a:t>
            </a:r>
          </a:p>
        </p:txBody>
      </p:sp>
      <p:sp>
        <p:nvSpPr>
          <p:cNvPr id="3" name="Content Placeholder 2"/>
          <p:cNvSpPr>
            <a:spLocks noGrp="1"/>
          </p:cNvSpPr>
          <p:nvPr>
            <p:ph idx="1"/>
          </p:nvPr>
        </p:nvSpPr>
        <p:spPr>
          <a:xfrm>
            <a:off x="203200" y="1079500"/>
            <a:ext cx="8693399" cy="2081752"/>
          </a:xfrm>
        </p:spPr>
        <p:txBody>
          <a:bodyPr/>
          <a:lstStyle/>
          <a:p>
            <a:pPr marL="231775" lvl="2" indent="-231775">
              <a:lnSpc>
                <a:spcPct val="90000"/>
              </a:lnSpc>
              <a:buClrTx/>
            </a:pPr>
            <a:r>
              <a:rPr lang="en-US" sz="2400" b="1" dirty="0">
                <a:solidFill>
                  <a:schemeClr val="tx1"/>
                </a:solidFill>
              </a:rPr>
              <a:t>Reflection </a:t>
            </a:r>
            <a:r>
              <a:rPr lang="en-US" sz="2400" dirty="0">
                <a:solidFill>
                  <a:schemeClr val="tx1"/>
                </a:solidFill>
              </a:rPr>
              <a:t>– At tissue boundary</a:t>
            </a:r>
          </a:p>
          <a:p>
            <a:pPr marL="231775" lvl="2" indent="-231775">
              <a:lnSpc>
                <a:spcPct val="90000"/>
              </a:lnSpc>
              <a:buClrTx/>
            </a:pPr>
            <a:r>
              <a:rPr lang="en-US" sz="2400" b="1" dirty="0">
                <a:solidFill>
                  <a:schemeClr val="tx1"/>
                </a:solidFill>
              </a:rPr>
              <a:t>Refraction </a:t>
            </a:r>
            <a:r>
              <a:rPr lang="en-US" sz="2400" dirty="0">
                <a:solidFill>
                  <a:schemeClr val="tx1"/>
                </a:solidFill>
              </a:rPr>
              <a:t>– Change in direction</a:t>
            </a:r>
          </a:p>
          <a:p>
            <a:pPr marL="231775" lvl="2" indent="-231775">
              <a:lnSpc>
                <a:spcPct val="90000"/>
              </a:lnSpc>
              <a:buClrTx/>
            </a:pPr>
            <a:r>
              <a:rPr lang="en-US" sz="2400" b="1" dirty="0">
                <a:solidFill>
                  <a:schemeClr val="tx1"/>
                </a:solidFill>
              </a:rPr>
              <a:t>Scattering </a:t>
            </a:r>
            <a:r>
              <a:rPr lang="en-US" sz="2400" dirty="0">
                <a:solidFill>
                  <a:schemeClr val="tx1"/>
                </a:solidFill>
              </a:rPr>
              <a:t>– Energy diffusion</a:t>
            </a:r>
          </a:p>
          <a:p>
            <a:pPr marL="231775" lvl="2" indent="-231775">
              <a:lnSpc>
                <a:spcPct val="90000"/>
              </a:lnSpc>
              <a:buClrTx/>
            </a:pPr>
            <a:r>
              <a:rPr lang="en-US" sz="2400" b="1" dirty="0">
                <a:solidFill>
                  <a:schemeClr val="tx1"/>
                </a:solidFill>
              </a:rPr>
              <a:t>Absorption </a:t>
            </a:r>
            <a:r>
              <a:rPr lang="en-US" sz="2400" dirty="0">
                <a:solidFill>
                  <a:schemeClr val="tx1"/>
                </a:solidFill>
              </a:rPr>
              <a:t>– Energy into heat</a:t>
            </a:r>
          </a:p>
          <a:p>
            <a:pPr marL="231775" lvl="2" indent="-231775">
              <a:lnSpc>
                <a:spcPct val="90000"/>
              </a:lnSpc>
              <a:buClrTx/>
            </a:pPr>
            <a:r>
              <a:rPr lang="en-US" sz="2400" b="1" dirty="0">
                <a:solidFill>
                  <a:schemeClr val="tx1"/>
                </a:solidFill>
              </a:rPr>
              <a:t>Attenuation </a:t>
            </a:r>
            <a:r>
              <a:rPr lang="en-US" sz="2400" dirty="0">
                <a:solidFill>
                  <a:schemeClr val="tx1"/>
                </a:solidFill>
              </a:rPr>
              <a:t>– Intensity decay due to absorption &amp; scattering</a:t>
            </a:r>
          </a:p>
        </p:txBody>
      </p:sp>
      <p:pic>
        <p:nvPicPr>
          <p:cNvPr id="4" name="Picture 3"/>
          <p:cNvPicPr>
            <a:picLocks noChangeAspect="1"/>
          </p:cNvPicPr>
          <p:nvPr/>
        </p:nvPicPr>
        <p:blipFill>
          <a:blip r:embed="rId3"/>
          <a:stretch>
            <a:fillRect/>
          </a:stretch>
        </p:blipFill>
        <p:spPr>
          <a:xfrm>
            <a:off x="317098" y="3411510"/>
            <a:ext cx="6086612" cy="3155193"/>
          </a:xfrm>
          <a:prstGeom prst="rect">
            <a:avLst/>
          </a:prstGeom>
        </p:spPr>
      </p:pic>
      <p:pic>
        <p:nvPicPr>
          <p:cNvPr id="6" name="Picture 5"/>
          <p:cNvPicPr>
            <a:picLocks noChangeAspect="1"/>
          </p:cNvPicPr>
          <p:nvPr/>
        </p:nvPicPr>
        <p:blipFill>
          <a:blip r:embed="rId4"/>
          <a:stretch>
            <a:fillRect/>
          </a:stretch>
        </p:blipFill>
        <p:spPr>
          <a:xfrm>
            <a:off x="6257338" y="3640621"/>
            <a:ext cx="2370728" cy="1980096"/>
          </a:xfrm>
          <a:prstGeom prst="rect">
            <a:avLst/>
          </a:prstGeom>
          <a:ln w="38100">
            <a:solidFill>
              <a:srgbClr val="FF0000"/>
            </a:solidFill>
          </a:ln>
        </p:spPr>
      </p:pic>
      <p:pic>
        <p:nvPicPr>
          <p:cNvPr id="7" name="Picture 6"/>
          <p:cNvPicPr>
            <a:picLocks noChangeAspect="1"/>
          </p:cNvPicPr>
          <p:nvPr/>
        </p:nvPicPr>
        <p:blipFill>
          <a:blip r:embed="rId5"/>
          <a:stretch>
            <a:fillRect/>
          </a:stretch>
        </p:blipFill>
        <p:spPr>
          <a:xfrm>
            <a:off x="2147653" y="3278876"/>
            <a:ext cx="1953779" cy="429697"/>
          </a:xfrm>
          <a:prstGeom prst="rect">
            <a:avLst/>
          </a:prstGeom>
          <a:ln w="38100">
            <a:solidFill>
              <a:srgbClr val="FF0000"/>
            </a:solidFill>
          </a:ln>
        </p:spPr>
      </p:pic>
      <p:pic>
        <p:nvPicPr>
          <p:cNvPr id="8" name="Picture 7"/>
          <p:cNvPicPr>
            <a:picLocks noChangeAspect="1"/>
          </p:cNvPicPr>
          <p:nvPr/>
        </p:nvPicPr>
        <p:blipFill>
          <a:blip r:embed="rId6"/>
          <a:stretch>
            <a:fillRect/>
          </a:stretch>
        </p:blipFill>
        <p:spPr>
          <a:xfrm>
            <a:off x="407435" y="5281629"/>
            <a:ext cx="1547562" cy="423265"/>
          </a:xfrm>
          <a:prstGeom prst="rect">
            <a:avLst/>
          </a:prstGeom>
          <a:ln w="38100">
            <a:solidFill>
              <a:srgbClr val="FF0000"/>
            </a:solidFill>
          </a:ln>
        </p:spPr>
      </p:pic>
    </p:spTree>
    <p:extLst>
      <p:ext uri="{BB962C8B-B14F-4D97-AF65-F5344CB8AC3E}">
        <p14:creationId xmlns:p14="http://schemas.microsoft.com/office/powerpoint/2010/main" val="26003516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Again, Exponential Decay</a:t>
            </a:r>
          </a:p>
        </p:txBody>
      </p:sp>
      <p:pic>
        <p:nvPicPr>
          <p:cNvPr id="4" name="Picture 3"/>
          <p:cNvPicPr>
            <a:picLocks noChangeAspect="1"/>
          </p:cNvPicPr>
          <p:nvPr/>
        </p:nvPicPr>
        <p:blipFill>
          <a:blip r:embed="rId3"/>
          <a:stretch>
            <a:fillRect/>
          </a:stretch>
        </p:blipFill>
        <p:spPr>
          <a:xfrm>
            <a:off x="0" y="934247"/>
            <a:ext cx="7355220" cy="4989506"/>
          </a:xfrm>
          <a:prstGeom prst="rect">
            <a:avLst/>
          </a:prstGeom>
        </p:spPr>
      </p:pic>
      <mc:AlternateContent xmlns:mc="http://schemas.openxmlformats.org/markup-compatibility/2006">
        <mc:Choice xmlns:a14="http://schemas.microsoft.com/office/drawing/2010/main" Requires="a14">
          <p:sp>
            <p:nvSpPr>
              <p:cNvPr id="3" name="Rectangle 2"/>
              <p:cNvSpPr/>
              <p:nvPr/>
            </p:nvSpPr>
            <p:spPr>
              <a:xfrm>
                <a:off x="450008" y="6057865"/>
                <a:ext cx="7799602" cy="379848"/>
              </a:xfrm>
              <a:prstGeom prst="rect">
                <a:avLst/>
              </a:prstGeom>
            </p:spPr>
            <p:txBody>
              <a:bodyPr wrap="square">
                <a:spAutoFit/>
              </a:bodyPr>
              <a:lstStyle/>
              <a:p>
                <a:pPr lvl="1" eaLnBrk="1" hangingPunct="1">
                  <a:lnSpc>
                    <a:spcPct val="90000"/>
                  </a:lnSpc>
                </a:pPr>
                <a14:m>
                  <m:oMath xmlns:m="http://schemas.openxmlformats.org/officeDocument/2006/math">
                    <m:r>
                      <a:rPr lang="en-US" sz="2000" b="1" i="1">
                        <a:solidFill>
                          <a:srgbClr val="FF0000"/>
                        </a:solidFill>
                        <a:latin typeface="Cambria Math" panose="02040503050406030204" pitchFamily="18" charset="0"/>
                        <a:ea typeface="Cambria Math"/>
                      </a:rPr>
                      <m:t>𝜶</m:t>
                    </m:r>
                    <m:d>
                      <m:dPr>
                        <m:ctrlPr>
                          <a:rPr lang="en-US" sz="2000" b="1" i="1">
                            <a:solidFill>
                              <a:srgbClr val="FF0000"/>
                            </a:solidFill>
                            <a:latin typeface="Cambria Math" panose="02040503050406030204" pitchFamily="18" charset="0"/>
                            <a:ea typeface="Cambria Math"/>
                          </a:rPr>
                        </m:ctrlPr>
                      </m:dPr>
                      <m:e>
                        <m:r>
                          <a:rPr lang="en-US" sz="2000" b="1" i="1">
                            <a:solidFill>
                              <a:srgbClr val="FF0000"/>
                            </a:solidFill>
                            <a:latin typeface="Cambria Math" panose="02040503050406030204" pitchFamily="18" charset="0"/>
                            <a:ea typeface="Cambria Math"/>
                          </a:rPr>
                          <m:t>𝒇</m:t>
                        </m:r>
                      </m:e>
                    </m:d>
                    <m:r>
                      <a:rPr lang="en-US" sz="2000" b="1" i="1">
                        <a:solidFill>
                          <a:srgbClr val="FF0000"/>
                        </a:solidFill>
                        <a:latin typeface="Cambria Math" panose="02040503050406030204" pitchFamily="18" charset="0"/>
                        <a:ea typeface="Cambria Math"/>
                      </a:rPr>
                      <m:t>=</m:t>
                    </m:r>
                    <m:r>
                      <a:rPr lang="en-US" sz="2000" b="1" i="1">
                        <a:solidFill>
                          <a:srgbClr val="FF0000"/>
                        </a:solidFill>
                        <a:latin typeface="Cambria Math" panose="02040503050406030204" pitchFamily="18" charset="0"/>
                        <a:ea typeface="Cambria Math"/>
                      </a:rPr>
                      <m:t>𝒂</m:t>
                    </m:r>
                    <m:sSup>
                      <m:sSupPr>
                        <m:ctrlPr>
                          <a:rPr lang="en-US" sz="2000" b="1" i="1">
                            <a:solidFill>
                              <a:srgbClr val="FF0000"/>
                            </a:solidFill>
                            <a:latin typeface="Cambria Math" panose="02040503050406030204" pitchFamily="18" charset="0"/>
                            <a:ea typeface="Cambria Math"/>
                          </a:rPr>
                        </m:ctrlPr>
                      </m:sSupPr>
                      <m:e>
                        <m:r>
                          <a:rPr lang="en-US" sz="2000" b="1" i="1">
                            <a:solidFill>
                              <a:srgbClr val="FF0000"/>
                            </a:solidFill>
                            <a:latin typeface="Cambria Math" panose="02040503050406030204" pitchFamily="18" charset="0"/>
                            <a:ea typeface="Cambria Math"/>
                          </a:rPr>
                          <m:t>𝒇</m:t>
                        </m:r>
                      </m:e>
                      <m:sup>
                        <m:r>
                          <a:rPr lang="en-US" sz="2000" b="1" i="1">
                            <a:solidFill>
                              <a:srgbClr val="FF0000"/>
                            </a:solidFill>
                            <a:latin typeface="Cambria Math" panose="02040503050406030204" pitchFamily="18" charset="0"/>
                            <a:ea typeface="Cambria Math"/>
                          </a:rPr>
                          <m:t>𝒃</m:t>
                        </m:r>
                      </m:sup>
                    </m:sSup>
                  </m:oMath>
                </a14:m>
                <a:r>
                  <a:rPr lang="en-US" sz="2000" b="1" dirty="0">
                    <a:solidFill>
                      <a:srgbClr val="FF0000"/>
                    </a:solidFill>
                    <a:latin typeface="+mn-lt"/>
                    <a:ea typeface="Cambria Math"/>
                  </a:rPr>
                  <a:t>   High-frequency  </a:t>
                </a:r>
                <a:r>
                  <a:rPr lang="en-US" sz="2000" b="1" dirty="0">
                    <a:solidFill>
                      <a:srgbClr val="FF0000"/>
                    </a:solidFill>
                    <a:latin typeface="+mn-lt"/>
                    <a:ea typeface="Cambria Math"/>
                    <a:sym typeface="Symbol"/>
                  </a:rPr>
                  <a:t> </a:t>
                </a:r>
                <a:r>
                  <a:rPr lang="en-US" sz="2000" b="1" dirty="0">
                    <a:solidFill>
                      <a:srgbClr val="FF0000"/>
                    </a:solidFill>
                    <a:latin typeface="+mn-lt"/>
                    <a:ea typeface="Cambria Math"/>
                  </a:rPr>
                  <a:t> Larger µ / Less Penetration</a:t>
                </a:r>
              </a:p>
            </p:txBody>
          </p:sp>
        </mc:Choice>
        <mc:Fallback>
          <p:sp>
            <p:nvSpPr>
              <p:cNvPr id="3" name="Rectangle 2"/>
              <p:cNvSpPr>
                <a:spLocks noRot="1" noChangeAspect="1" noMove="1" noResize="1" noEditPoints="1" noAdjustHandles="1" noChangeArrowheads="1" noChangeShapeType="1" noTextEdit="1"/>
              </p:cNvSpPr>
              <p:nvPr/>
            </p:nvSpPr>
            <p:spPr>
              <a:xfrm>
                <a:off x="450008" y="6057865"/>
                <a:ext cx="7799602" cy="379848"/>
              </a:xfrm>
              <a:prstGeom prst="rect">
                <a:avLst/>
              </a:prstGeom>
              <a:blipFill>
                <a:blip r:embed="rId4"/>
                <a:stretch>
                  <a:fillRect t="-16129" r="-782" b="-29032"/>
                </a:stretch>
              </a:blipFill>
            </p:spPr>
            <p:txBody>
              <a:bodyPr/>
              <a:lstStyle/>
              <a:p>
                <a:r>
                  <a:rPr lang="en-US">
                    <a:noFill/>
                  </a:rPr>
                  <a:t> </a:t>
                </a:r>
              </a:p>
            </p:txBody>
          </p:sp>
        </mc:Fallback>
      </mc:AlternateContent>
    </p:spTree>
    <p:extLst>
      <p:ext uri="{BB962C8B-B14F-4D97-AF65-F5344CB8AC3E}">
        <p14:creationId xmlns:p14="http://schemas.microsoft.com/office/powerpoint/2010/main" val="39965927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Rectangle 3"/>
              <p:cNvSpPr txBox="1">
                <a:spLocks noChangeArrowheads="1"/>
              </p:cNvSpPr>
              <p:nvPr/>
            </p:nvSpPr>
            <p:spPr>
              <a:xfrm>
                <a:off x="1856190" y="1028308"/>
                <a:ext cx="8458200" cy="502129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eaLnBrk="1" hangingPunct="1">
                  <a:lnSpc>
                    <a:spcPct val="90000"/>
                  </a:lnSpc>
                </a:pPr>
                <a:r>
                  <a:rPr lang="en-US" sz="2400" b="1" dirty="0">
                    <a:solidFill>
                      <a:schemeClr val="bg2"/>
                    </a:solidFill>
                    <a:latin typeface="Garamond" pitchFamily="18" charset="0"/>
                  </a:rPr>
                  <a:t>Medical ultrasound:</a:t>
                </a:r>
              </a:p>
              <a:p>
                <a:pPr lvl="1" eaLnBrk="1" hangingPunct="1">
                  <a:lnSpc>
                    <a:spcPct val="90000"/>
                  </a:lnSpc>
                </a:pPr>
                <a:r>
                  <a:rPr lang="en-US" sz="2000" dirty="0">
                    <a:solidFill>
                      <a:schemeClr val="bg2"/>
                    </a:solidFill>
                    <a:latin typeface="Garamond" pitchFamily="18" charset="0"/>
                  </a:rPr>
                  <a:t>For frequencies used in the  medical US: </a:t>
                </a:r>
                <a14:m>
                  <m:oMath xmlns:m="http://schemas.openxmlformats.org/officeDocument/2006/math">
                    <m:r>
                      <a:rPr lang="en-US" sz="2000" i="1">
                        <a:solidFill>
                          <a:schemeClr val="bg2"/>
                        </a:solidFill>
                        <a:latin typeface="Cambria Math"/>
                        <a:ea typeface="Cambria Math"/>
                      </a:rPr>
                      <m:t>𝑏</m:t>
                    </m:r>
                    <m:r>
                      <a:rPr lang="en-US" sz="2000" i="1">
                        <a:solidFill>
                          <a:schemeClr val="bg2"/>
                        </a:solidFill>
                        <a:latin typeface="Cambria Math"/>
                        <a:ea typeface="Cambria Math"/>
                      </a:rPr>
                      <m:t>≈1</m:t>
                    </m:r>
                  </m:oMath>
                </a14:m>
                <a:endParaRPr lang="en-US" sz="2000" dirty="0">
                  <a:solidFill>
                    <a:schemeClr val="bg2"/>
                  </a:solidFill>
                  <a:latin typeface="Garamond" pitchFamily="18" charset="0"/>
                </a:endParaRPr>
              </a:p>
              <a:p>
                <a:pPr lvl="1" eaLnBrk="1" hangingPunct="1">
                  <a:lnSpc>
                    <a:spcPct val="90000"/>
                  </a:lnSpc>
                </a:pPr>
                <a14:m>
                  <m:oMath xmlns:m="http://schemas.openxmlformats.org/officeDocument/2006/math">
                    <m:r>
                      <a:rPr lang="en-US" sz="2000" i="1">
                        <a:solidFill>
                          <a:schemeClr val="bg2"/>
                        </a:solidFill>
                        <a:latin typeface="Cambria Math"/>
                        <a:ea typeface="Cambria Math"/>
                      </a:rPr>
                      <m:t>𝛼</m:t>
                    </m:r>
                    <m:d>
                      <m:dPr>
                        <m:ctrlPr>
                          <a:rPr lang="en-US" sz="2000" i="1">
                            <a:solidFill>
                              <a:schemeClr val="bg2"/>
                            </a:solidFill>
                            <a:latin typeface="Cambria Math" panose="02040503050406030204" pitchFamily="18" charset="0"/>
                            <a:ea typeface="Cambria Math"/>
                          </a:rPr>
                        </m:ctrlPr>
                      </m:dPr>
                      <m:e>
                        <m:r>
                          <a:rPr lang="en-US" sz="2000" i="1">
                            <a:solidFill>
                              <a:schemeClr val="bg2"/>
                            </a:solidFill>
                            <a:latin typeface="Cambria Math"/>
                            <a:ea typeface="Cambria Math"/>
                          </a:rPr>
                          <m:t>𝑓</m:t>
                        </m:r>
                      </m:e>
                    </m:d>
                    <m:r>
                      <a:rPr lang="en-US" sz="2000" i="1">
                        <a:solidFill>
                          <a:schemeClr val="bg2"/>
                        </a:solidFill>
                        <a:latin typeface="Cambria Math"/>
                        <a:ea typeface="Cambria Math"/>
                      </a:rPr>
                      <m:t>=</m:t>
                    </m:r>
                    <m:sSub>
                      <m:sSubPr>
                        <m:ctrlPr>
                          <a:rPr lang="en-US" sz="2000" i="1">
                            <a:solidFill>
                              <a:schemeClr val="bg2"/>
                            </a:solidFill>
                            <a:latin typeface="Cambria Math" panose="02040503050406030204" pitchFamily="18" charset="0"/>
                            <a:ea typeface="Cambria Math"/>
                          </a:rPr>
                        </m:ctrlPr>
                      </m:sSubPr>
                      <m:e>
                        <m:r>
                          <a:rPr lang="en-US" sz="2000" i="1">
                            <a:solidFill>
                              <a:schemeClr val="bg2"/>
                            </a:solidFill>
                            <a:latin typeface="Cambria Math"/>
                            <a:ea typeface="Cambria Math"/>
                          </a:rPr>
                          <m:t>𝛼</m:t>
                        </m:r>
                      </m:e>
                      <m:sub>
                        <m:r>
                          <a:rPr lang="en-US" sz="2000" i="1">
                            <a:solidFill>
                              <a:schemeClr val="bg2"/>
                            </a:solidFill>
                            <a:latin typeface="Cambria Math"/>
                            <a:ea typeface="Cambria Math"/>
                          </a:rPr>
                          <m:t>0</m:t>
                        </m:r>
                      </m:sub>
                    </m:sSub>
                    <m:r>
                      <a:rPr lang="en-US" sz="2000" i="1">
                        <a:solidFill>
                          <a:schemeClr val="bg2"/>
                        </a:solidFill>
                        <a:latin typeface="Cambria Math"/>
                        <a:ea typeface="Cambria Math"/>
                      </a:rPr>
                      <m:t>𝑓</m:t>
                    </m:r>
                  </m:oMath>
                </a14:m>
                <a:endParaRPr lang="en-US" sz="2000" dirty="0">
                  <a:solidFill>
                    <a:schemeClr val="bg2"/>
                  </a:solidFill>
                  <a:latin typeface="Garamond" pitchFamily="18" charset="0"/>
                </a:endParaRPr>
              </a:p>
              <a:p>
                <a:pPr marL="457200" lvl="1" indent="0" eaLnBrk="1" hangingPunct="1">
                  <a:lnSpc>
                    <a:spcPct val="90000"/>
                  </a:lnSpc>
                  <a:buNone/>
                </a:pPr>
                <a:r>
                  <a:rPr lang="en-US" sz="2000" dirty="0">
                    <a:solidFill>
                      <a:schemeClr val="bg2"/>
                    </a:solidFill>
                    <a:latin typeface="Garamond" pitchFamily="18" charset="0"/>
                  </a:rPr>
                  <a:t>	</a:t>
                </a:r>
                <a:r>
                  <a:rPr lang="en-US" sz="2000" dirty="0">
                    <a:solidFill>
                      <a:schemeClr val="bg2"/>
                    </a:solidFill>
                    <a:latin typeface="Garamond" pitchFamily="18" charset="0"/>
                    <a:ea typeface="Cambria Math"/>
                  </a:rPr>
                  <a:t>	</a:t>
                </a:r>
              </a:p>
              <a:p>
                <a:pPr marL="457200" lvl="1" indent="0" eaLnBrk="1" hangingPunct="1">
                  <a:lnSpc>
                    <a:spcPct val="90000"/>
                  </a:lnSpc>
                  <a:buNone/>
                </a:pPr>
                <a:endParaRPr lang="en-US" sz="2000" dirty="0">
                  <a:solidFill>
                    <a:schemeClr val="bg2"/>
                  </a:solidFill>
                  <a:latin typeface="Garamond" pitchFamily="18" charset="0"/>
                  <a:ea typeface="Cambria Math"/>
                </a:endParaRPr>
              </a:p>
              <a:p>
                <a:pPr marL="457200" lvl="1" indent="0" eaLnBrk="1" hangingPunct="1">
                  <a:lnSpc>
                    <a:spcPct val="90000"/>
                  </a:lnSpc>
                  <a:buNone/>
                </a:pPr>
                <a:endParaRPr lang="en-US" sz="1800" dirty="0">
                  <a:solidFill>
                    <a:schemeClr val="bg2"/>
                  </a:solidFill>
                  <a:latin typeface="Garamond" pitchFamily="18" charset="0"/>
                  <a:ea typeface="Cambria Math"/>
                </a:endParaRPr>
              </a:p>
              <a:p>
                <a:pPr lvl="1" eaLnBrk="1" hangingPunct="1">
                  <a:lnSpc>
                    <a:spcPct val="90000"/>
                  </a:lnSpc>
                </a:pPr>
                <a:endParaRPr lang="en-US" sz="2000" dirty="0">
                  <a:solidFill>
                    <a:schemeClr val="bg2"/>
                  </a:solidFill>
                  <a:latin typeface="Garamond" pitchFamily="18" charset="0"/>
                  <a:ea typeface="Cambria Math"/>
                </a:endParaRPr>
              </a:p>
              <a:p>
                <a:pPr marL="457200" lvl="1" indent="0" eaLnBrk="1" hangingPunct="1">
                  <a:lnSpc>
                    <a:spcPct val="90000"/>
                  </a:lnSpc>
                  <a:buNone/>
                </a:pPr>
                <a:endParaRPr lang="en-US" sz="2000" dirty="0">
                  <a:solidFill>
                    <a:schemeClr val="bg2"/>
                  </a:solidFill>
                  <a:latin typeface="Garamond" pitchFamily="18" charset="0"/>
                  <a:ea typeface="Cambria Math"/>
                </a:endParaRPr>
              </a:p>
              <a:p>
                <a:pPr marL="457200" lvl="1" indent="0" eaLnBrk="1" hangingPunct="1">
                  <a:lnSpc>
                    <a:spcPct val="90000"/>
                  </a:lnSpc>
                  <a:buNone/>
                </a:pPr>
                <a:endParaRPr lang="en-US" sz="2000" dirty="0">
                  <a:solidFill>
                    <a:schemeClr val="bg2"/>
                  </a:solidFill>
                  <a:latin typeface="Garamond" pitchFamily="18" charset="0"/>
                  <a:ea typeface="Cambria Math"/>
                </a:endParaRPr>
              </a:p>
              <a:p>
                <a:pPr marL="457200" lvl="1" indent="0" eaLnBrk="1" hangingPunct="1">
                  <a:lnSpc>
                    <a:spcPct val="90000"/>
                  </a:lnSpc>
                  <a:buNone/>
                </a:pPr>
                <a:endParaRPr lang="en-US" sz="2000" dirty="0">
                  <a:solidFill>
                    <a:schemeClr val="bg2"/>
                  </a:solidFill>
                  <a:latin typeface="Garamond" pitchFamily="18" charset="0"/>
                  <a:ea typeface="Cambria Math"/>
                </a:endParaRPr>
              </a:p>
              <a:p>
                <a:pPr marL="457200" lvl="1" indent="0" eaLnBrk="1" hangingPunct="1">
                  <a:lnSpc>
                    <a:spcPct val="90000"/>
                  </a:lnSpc>
                  <a:buNone/>
                </a:pPr>
                <a:r>
                  <a:rPr lang="en-US" sz="2000" dirty="0">
                    <a:solidFill>
                      <a:schemeClr val="bg2"/>
                    </a:solidFill>
                    <a:latin typeface="Garamond" pitchFamily="18" charset="0"/>
                    <a:ea typeface="Cambria Math"/>
                  </a:rPr>
                  <a:t>Example: Fat at 5MHz</a:t>
                </a:r>
              </a:p>
              <a:p>
                <a:pPr marL="457200" lvl="1" indent="0" eaLnBrk="1" hangingPunct="1">
                  <a:lnSpc>
                    <a:spcPct val="90000"/>
                  </a:lnSpc>
                  <a:buNone/>
                </a:pPr>
                <a:r>
                  <a:rPr lang="en-US" sz="2000" dirty="0">
                    <a:solidFill>
                      <a:schemeClr val="bg2"/>
                    </a:solidFill>
                    <a:latin typeface="Garamond" pitchFamily="18" charset="0"/>
                    <a:ea typeface="Cambria Math"/>
                  </a:rPr>
                  <a:t>Attenuation coefficient = 5MHz x0.63 dB/cm/MHz</a:t>
                </a:r>
              </a:p>
              <a:p>
                <a:pPr marL="457200" lvl="1" indent="0" eaLnBrk="1" hangingPunct="1">
                  <a:lnSpc>
                    <a:spcPct val="90000"/>
                  </a:lnSpc>
                  <a:buNone/>
                </a:pPr>
                <a:r>
                  <a:rPr lang="en-US" sz="2000" dirty="0">
                    <a:solidFill>
                      <a:schemeClr val="bg2"/>
                    </a:solidFill>
                    <a:latin typeface="Garamond" pitchFamily="18" charset="0"/>
                    <a:ea typeface="Cambria Math"/>
                  </a:rPr>
                  <a:t>			 = 3.15 dB/cm</a:t>
                </a:r>
              </a:p>
              <a:p>
                <a:pPr marL="457200" lvl="1" indent="0" eaLnBrk="1" hangingPunct="1">
                  <a:lnSpc>
                    <a:spcPct val="90000"/>
                  </a:lnSpc>
                  <a:buNone/>
                </a:pPr>
                <a:r>
                  <a:rPr lang="en-US" sz="2000" dirty="0">
                    <a:solidFill>
                      <a:schemeClr val="bg2"/>
                    </a:solidFill>
                    <a:latin typeface="Garamond" pitchFamily="18" charset="0"/>
                    <a:ea typeface="Cambria Math"/>
                  </a:rPr>
                  <a:t>After 4cm, attenuation = 4x3.15= 12.6 dB</a:t>
                </a:r>
              </a:p>
              <a:p>
                <a:pPr marL="457200" lvl="1" indent="0" eaLnBrk="1" hangingPunct="1">
                  <a:lnSpc>
                    <a:spcPct val="90000"/>
                  </a:lnSpc>
                  <a:buNone/>
                </a:pPr>
                <a:r>
                  <a:rPr lang="en-US" sz="2000" dirty="0">
                    <a:solidFill>
                      <a:schemeClr val="bg2"/>
                    </a:solidFill>
                    <a:latin typeface="Garamond" pitchFamily="18" charset="0"/>
                    <a:ea typeface="Cambria Math"/>
                  </a:rPr>
                  <a:t>Relative amplitude is 10</a:t>
                </a:r>
                <a:r>
                  <a:rPr lang="en-US" sz="2000" baseline="30000" dirty="0">
                    <a:solidFill>
                      <a:schemeClr val="bg2"/>
                    </a:solidFill>
                    <a:latin typeface="Garamond" pitchFamily="18" charset="0"/>
                    <a:ea typeface="Cambria Math"/>
                  </a:rPr>
                  <a:t>(-12.6/20)</a:t>
                </a:r>
                <a:r>
                  <a:rPr lang="en-US" sz="2000" dirty="0">
                    <a:solidFill>
                      <a:schemeClr val="bg2"/>
                    </a:solidFill>
                    <a:latin typeface="Garamond" pitchFamily="18" charset="0"/>
                    <a:ea typeface="Cambria Math"/>
                  </a:rPr>
                  <a:t>=0.2344</a:t>
                </a:r>
              </a:p>
              <a:p>
                <a:pPr marL="457200" lvl="1" indent="0" eaLnBrk="1" hangingPunct="1">
                  <a:lnSpc>
                    <a:spcPct val="90000"/>
                  </a:lnSpc>
                  <a:buNone/>
                </a:pPr>
                <a:endParaRPr lang="en-US" sz="2000" dirty="0">
                  <a:solidFill>
                    <a:schemeClr val="bg2"/>
                  </a:solidFill>
                  <a:latin typeface="Garamond" pitchFamily="18" charset="0"/>
                  <a:ea typeface="Cambria Math"/>
                </a:endParaRPr>
              </a:p>
            </p:txBody>
          </p:sp>
        </mc:Choice>
        <mc:Fallback xmlns="">
          <p:sp>
            <p:nvSpPr>
              <p:cNvPr id="14" name="Rectangle 3"/>
              <p:cNvSpPr txBox="1">
                <a:spLocks noRot="1" noChangeAspect="1" noMove="1" noResize="1" noEditPoints="1" noAdjustHandles="1" noChangeArrowheads="1" noChangeShapeType="1" noTextEdit="1"/>
              </p:cNvSpPr>
              <p:nvPr/>
            </p:nvSpPr>
            <p:spPr>
              <a:xfrm>
                <a:off x="1856190" y="1028308"/>
                <a:ext cx="8458200" cy="5021297"/>
              </a:xfrm>
              <a:prstGeom prst="rect">
                <a:avLst/>
              </a:prstGeom>
              <a:blipFill>
                <a:blip r:embed="rId3"/>
                <a:stretch>
                  <a:fillRect l="-937" t="-1580" b="-3524"/>
                </a:stretch>
              </a:blipFill>
            </p:spPr>
            <p:txBody>
              <a:bodyPr/>
              <a:lstStyle/>
              <a:p>
                <a:r>
                  <a:rPr lang="en-US">
                    <a:noFill/>
                  </a:rPr>
                  <a:t> </a:t>
                </a:r>
              </a:p>
            </p:txBody>
          </p:sp>
        </mc:Fallback>
      </mc:AlternateContent>
      <p:sp>
        <p:nvSpPr>
          <p:cNvPr id="126985" name="Rectangle 9"/>
          <p:cNvSpPr>
            <a:spLocks noChangeArrowheads="1"/>
          </p:cNvSpPr>
          <p:nvPr/>
        </p:nvSpPr>
        <p:spPr bwMode="auto">
          <a:xfrm>
            <a:off x="1524000" y="685800"/>
            <a:ext cx="9144000" cy="76200"/>
          </a:xfrm>
          <a:prstGeom prst="rect">
            <a:avLst/>
          </a:prstGeom>
          <a:gradFill rotWithShape="0">
            <a:gsLst>
              <a:gs pos="0">
                <a:srgbClr val="9999FF"/>
              </a:gs>
              <a:gs pos="100000">
                <a:srgbClr val="00006E"/>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pic>
        <p:nvPicPr>
          <p:cNvPr id="9" name="Picture 9"/>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524001" y="6340476"/>
            <a:ext cx="4492625"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Box 8"/>
          <p:cNvSpPr txBox="1">
            <a:spLocks noChangeArrowheads="1"/>
          </p:cNvSpPr>
          <p:nvPr/>
        </p:nvSpPr>
        <p:spPr bwMode="auto">
          <a:xfrm>
            <a:off x="1919288" y="152401"/>
            <a:ext cx="78156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b="1" dirty="0">
                <a:solidFill>
                  <a:schemeClr val="bg2"/>
                </a:solidFill>
              </a:rPr>
              <a:t>Ultrasound Imaging</a:t>
            </a:r>
          </a:p>
        </p:txBody>
      </p:sp>
      <mc:AlternateContent xmlns:mc="http://schemas.openxmlformats.org/markup-compatibility/2006" xmlns:a14="http://schemas.microsoft.com/office/drawing/2010/main">
        <mc:Choice Requires="a14">
          <p:graphicFrame>
            <p:nvGraphicFramePr>
              <p:cNvPr id="3" name="Table 2"/>
              <p:cNvGraphicFramePr>
                <a:graphicFrameLocks noGrp="1"/>
              </p:cNvGraphicFramePr>
              <p:nvPr>
                <p:extLst>
                  <p:ext uri="{D42A27DB-BD31-4B8C-83A1-F6EECF244321}">
                    <p14:modId xmlns:p14="http://schemas.microsoft.com/office/powerpoint/2010/main" val="1950200516"/>
                  </p:ext>
                </p:extLst>
              </p:nvPr>
            </p:nvGraphicFramePr>
            <p:xfrm>
              <a:off x="3048000" y="2320925"/>
              <a:ext cx="6096000" cy="185420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algn="ctr"/>
                          <a:r>
                            <a:rPr lang="en-US" dirty="0"/>
                            <a:t>Material</a:t>
                          </a:r>
                        </a:p>
                      </a:txBody>
                      <a:tcPr/>
                    </a:tc>
                    <a:tc>
                      <a:txBody>
                        <a:bodyPr/>
                        <a:lstStyle/>
                        <a:p>
                          <a:pPr algn="ctr"/>
                          <a14:m>
                            <m:oMath xmlns:m="http://schemas.openxmlformats.org/officeDocument/2006/math">
                              <m:sSub>
                                <m:sSubPr>
                                  <m:ctrlPr>
                                    <a:rPr lang="en-US" sz="1800" b="1" i="1" smtClean="0">
                                      <a:solidFill>
                                        <a:schemeClr val="tx1"/>
                                      </a:solidFill>
                                      <a:latin typeface="Cambria Math" panose="02040503050406030204" pitchFamily="18" charset="0"/>
                                      <a:ea typeface="Cambria Math"/>
                                    </a:rPr>
                                  </m:ctrlPr>
                                </m:sSubPr>
                                <m:e>
                                  <m:r>
                                    <a:rPr lang="en-US" sz="1800" b="1" i="1" smtClean="0">
                                      <a:solidFill>
                                        <a:schemeClr val="tx1"/>
                                      </a:solidFill>
                                      <a:latin typeface="Cambria Math"/>
                                      <a:ea typeface="Cambria Math"/>
                                    </a:rPr>
                                    <m:t>𝜶</m:t>
                                  </m:r>
                                </m:e>
                                <m:sub>
                                  <m:r>
                                    <a:rPr lang="en-US" sz="1800" b="1" i="1" smtClean="0">
                                      <a:solidFill>
                                        <a:schemeClr val="tx1"/>
                                      </a:solidFill>
                                      <a:latin typeface="Cambria Math"/>
                                      <a:ea typeface="Cambria Math"/>
                                    </a:rPr>
                                    <m:t>𝟎</m:t>
                                  </m:r>
                                </m:sub>
                              </m:sSub>
                            </m:oMath>
                          </a14:m>
                          <a:r>
                            <a:rPr lang="en-US" dirty="0">
                              <a:solidFill>
                                <a:schemeClr val="tx1"/>
                              </a:solidFill>
                            </a:rPr>
                            <a:t> [dB/cm/MHz]</a:t>
                          </a:r>
                        </a:p>
                      </a:txBody>
                      <a:tcPr/>
                    </a:tc>
                    <a:extLst>
                      <a:ext uri="{0D108BD9-81ED-4DB2-BD59-A6C34878D82A}">
                        <a16:rowId xmlns:a16="http://schemas.microsoft.com/office/drawing/2014/main" val="10000"/>
                      </a:ext>
                    </a:extLst>
                  </a:tr>
                  <a:tr h="370840">
                    <a:tc>
                      <a:txBody>
                        <a:bodyPr/>
                        <a:lstStyle/>
                        <a:p>
                          <a:pPr algn="ctr"/>
                          <a:r>
                            <a:rPr lang="en-US" dirty="0"/>
                            <a:t>Fat</a:t>
                          </a:r>
                        </a:p>
                      </a:txBody>
                      <a:tcPr/>
                    </a:tc>
                    <a:tc>
                      <a:txBody>
                        <a:bodyPr/>
                        <a:lstStyle/>
                        <a:p>
                          <a:pPr algn="ctr"/>
                          <a:r>
                            <a:rPr lang="en-US" dirty="0"/>
                            <a:t>0.63</a:t>
                          </a:r>
                        </a:p>
                      </a:txBody>
                      <a:tcPr/>
                    </a:tc>
                    <a:extLst>
                      <a:ext uri="{0D108BD9-81ED-4DB2-BD59-A6C34878D82A}">
                        <a16:rowId xmlns:a16="http://schemas.microsoft.com/office/drawing/2014/main" val="10001"/>
                      </a:ext>
                    </a:extLst>
                  </a:tr>
                  <a:tr h="370840">
                    <a:tc>
                      <a:txBody>
                        <a:bodyPr/>
                        <a:lstStyle/>
                        <a:p>
                          <a:pPr algn="ctr"/>
                          <a:r>
                            <a:rPr lang="en-US" dirty="0"/>
                            <a:t>Liver</a:t>
                          </a:r>
                        </a:p>
                      </a:txBody>
                      <a:tcPr/>
                    </a:tc>
                    <a:tc>
                      <a:txBody>
                        <a:bodyPr/>
                        <a:lstStyle/>
                        <a:p>
                          <a:pPr algn="ctr"/>
                          <a:r>
                            <a:rPr lang="en-US" dirty="0"/>
                            <a:t>0.94</a:t>
                          </a:r>
                        </a:p>
                      </a:txBody>
                      <a:tcPr/>
                    </a:tc>
                    <a:extLst>
                      <a:ext uri="{0D108BD9-81ED-4DB2-BD59-A6C34878D82A}">
                        <a16:rowId xmlns:a16="http://schemas.microsoft.com/office/drawing/2014/main" val="10002"/>
                      </a:ext>
                    </a:extLst>
                  </a:tr>
                  <a:tr h="370840">
                    <a:tc>
                      <a:txBody>
                        <a:bodyPr/>
                        <a:lstStyle/>
                        <a:p>
                          <a:pPr algn="ctr"/>
                          <a:r>
                            <a:rPr lang="en-US" dirty="0"/>
                            <a:t>Cardiac muscle</a:t>
                          </a:r>
                        </a:p>
                      </a:txBody>
                      <a:tcPr/>
                    </a:tc>
                    <a:tc>
                      <a:txBody>
                        <a:bodyPr/>
                        <a:lstStyle/>
                        <a:p>
                          <a:pPr algn="ctr"/>
                          <a:r>
                            <a:rPr lang="en-US" dirty="0"/>
                            <a:t>1.8</a:t>
                          </a:r>
                        </a:p>
                      </a:txBody>
                      <a:tcPr/>
                    </a:tc>
                    <a:extLst>
                      <a:ext uri="{0D108BD9-81ED-4DB2-BD59-A6C34878D82A}">
                        <a16:rowId xmlns:a16="http://schemas.microsoft.com/office/drawing/2014/main" val="10003"/>
                      </a:ext>
                    </a:extLst>
                  </a:tr>
                  <a:tr h="370840">
                    <a:tc>
                      <a:txBody>
                        <a:bodyPr/>
                        <a:lstStyle/>
                        <a:p>
                          <a:pPr algn="ctr"/>
                          <a:r>
                            <a:rPr lang="en-US" dirty="0"/>
                            <a:t>Bone</a:t>
                          </a:r>
                        </a:p>
                      </a:txBody>
                      <a:tcPr/>
                    </a:tc>
                    <a:tc>
                      <a:txBody>
                        <a:bodyPr/>
                        <a:lstStyle/>
                        <a:p>
                          <a:pPr algn="ctr"/>
                          <a:r>
                            <a:rPr lang="en-US" dirty="0"/>
                            <a:t>20.0</a:t>
                          </a:r>
                        </a:p>
                      </a:txBody>
                      <a:tcPr/>
                    </a:tc>
                    <a:extLst>
                      <a:ext uri="{0D108BD9-81ED-4DB2-BD59-A6C34878D82A}">
                        <a16:rowId xmlns:a16="http://schemas.microsoft.com/office/drawing/2014/main" val="10004"/>
                      </a:ext>
                    </a:extLst>
                  </a:tr>
                </a:tbl>
              </a:graphicData>
            </a:graphic>
          </p:graphicFrame>
        </mc:Choice>
        <mc:Fallback xmlns="">
          <p:graphicFrame>
            <p:nvGraphicFramePr>
              <p:cNvPr id="3" name="Table 2"/>
              <p:cNvGraphicFramePr>
                <a:graphicFrameLocks noGrp="1"/>
              </p:cNvGraphicFramePr>
              <p:nvPr>
                <p:extLst>
                  <p:ext uri="{D42A27DB-BD31-4B8C-83A1-F6EECF244321}">
                    <p14:modId xmlns:p14="http://schemas.microsoft.com/office/powerpoint/2010/main" val="1950200516"/>
                  </p:ext>
                </p:extLst>
              </p:nvPr>
            </p:nvGraphicFramePr>
            <p:xfrm>
              <a:off x="3048000" y="2320925"/>
              <a:ext cx="6096000" cy="185420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pPr algn="ctr"/>
                          <a:r>
                            <a:rPr lang="en-US" dirty="0"/>
                            <a:t>Material</a:t>
                          </a:r>
                        </a:p>
                      </a:txBody>
                      <a:tcPr/>
                    </a:tc>
                    <a:tc>
                      <a:txBody>
                        <a:bodyPr/>
                        <a:lstStyle/>
                        <a:p>
                          <a:endParaRPr lang="en-US"/>
                        </a:p>
                      </a:txBody>
                      <a:tcPr>
                        <a:blipFill>
                          <a:blip r:embed="rId5"/>
                          <a:stretch>
                            <a:fillRect l="-100400" t="-8197" r="-1000" b="-424590"/>
                          </a:stretch>
                        </a:blipFill>
                      </a:tcPr>
                    </a:tc>
                    <a:extLst>
                      <a:ext uri="{0D108BD9-81ED-4DB2-BD59-A6C34878D82A}">
                        <a16:rowId xmlns:a16="http://schemas.microsoft.com/office/drawing/2014/main" val="10000"/>
                      </a:ext>
                    </a:extLst>
                  </a:tr>
                  <a:tr h="370840">
                    <a:tc>
                      <a:txBody>
                        <a:bodyPr/>
                        <a:lstStyle/>
                        <a:p>
                          <a:pPr algn="ctr"/>
                          <a:r>
                            <a:rPr lang="en-US" dirty="0"/>
                            <a:t>Fat</a:t>
                          </a:r>
                        </a:p>
                      </a:txBody>
                      <a:tcPr/>
                    </a:tc>
                    <a:tc>
                      <a:txBody>
                        <a:bodyPr/>
                        <a:lstStyle/>
                        <a:p>
                          <a:pPr algn="ctr"/>
                          <a:r>
                            <a:rPr lang="en-US" dirty="0"/>
                            <a:t>0.63</a:t>
                          </a:r>
                        </a:p>
                      </a:txBody>
                      <a:tcPr/>
                    </a:tc>
                    <a:extLst>
                      <a:ext uri="{0D108BD9-81ED-4DB2-BD59-A6C34878D82A}">
                        <a16:rowId xmlns:a16="http://schemas.microsoft.com/office/drawing/2014/main" val="10001"/>
                      </a:ext>
                    </a:extLst>
                  </a:tr>
                  <a:tr h="370840">
                    <a:tc>
                      <a:txBody>
                        <a:bodyPr/>
                        <a:lstStyle/>
                        <a:p>
                          <a:pPr algn="ctr"/>
                          <a:r>
                            <a:rPr lang="en-US" dirty="0"/>
                            <a:t>Liver</a:t>
                          </a:r>
                        </a:p>
                      </a:txBody>
                      <a:tcPr/>
                    </a:tc>
                    <a:tc>
                      <a:txBody>
                        <a:bodyPr/>
                        <a:lstStyle/>
                        <a:p>
                          <a:pPr algn="ctr"/>
                          <a:r>
                            <a:rPr lang="en-US" dirty="0"/>
                            <a:t>0.94</a:t>
                          </a:r>
                        </a:p>
                      </a:txBody>
                      <a:tcPr/>
                    </a:tc>
                    <a:extLst>
                      <a:ext uri="{0D108BD9-81ED-4DB2-BD59-A6C34878D82A}">
                        <a16:rowId xmlns:a16="http://schemas.microsoft.com/office/drawing/2014/main" val="10002"/>
                      </a:ext>
                    </a:extLst>
                  </a:tr>
                  <a:tr h="370840">
                    <a:tc>
                      <a:txBody>
                        <a:bodyPr/>
                        <a:lstStyle/>
                        <a:p>
                          <a:pPr algn="ctr"/>
                          <a:r>
                            <a:rPr lang="en-US" dirty="0"/>
                            <a:t>Cardiac muscle</a:t>
                          </a:r>
                        </a:p>
                      </a:txBody>
                      <a:tcPr/>
                    </a:tc>
                    <a:tc>
                      <a:txBody>
                        <a:bodyPr/>
                        <a:lstStyle/>
                        <a:p>
                          <a:pPr algn="ctr"/>
                          <a:r>
                            <a:rPr lang="en-US" dirty="0"/>
                            <a:t>1.8</a:t>
                          </a:r>
                        </a:p>
                      </a:txBody>
                      <a:tcPr/>
                    </a:tc>
                    <a:extLst>
                      <a:ext uri="{0D108BD9-81ED-4DB2-BD59-A6C34878D82A}">
                        <a16:rowId xmlns:a16="http://schemas.microsoft.com/office/drawing/2014/main" val="10003"/>
                      </a:ext>
                    </a:extLst>
                  </a:tr>
                  <a:tr h="370840">
                    <a:tc>
                      <a:txBody>
                        <a:bodyPr/>
                        <a:lstStyle/>
                        <a:p>
                          <a:pPr algn="ctr"/>
                          <a:r>
                            <a:rPr lang="en-US" dirty="0"/>
                            <a:t>Bone</a:t>
                          </a:r>
                        </a:p>
                      </a:txBody>
                      <a:tcPr/>
                    </a:tc>
                    <a:tc>
                      <a:txBody>
                        <a:bodyPr/>
                        <a:lstStyle/>
                        <a:p>
                          <a:pPr algn="ctr"/>
                          <a:r>
                            <a:rPr lang="en-US" dirty="0"/>
                            <a:t>20.0</a:t>
                          </a:r>
                        </a:p>
                      </a:txBody>
                      <a:tcPr/>
                    </a:tc>
                    <a:extLst>
                      <a:ext uri="{0D108BD9-81ED-4DB2-BD59-A6C34878D82A}">
                        <a16:rowId xmlns:a16="http://schemas.microsoft.com/office/drawing/2014/main" val="10004"/>
                      </a:ext>
                    </a:extLst>
                  </a:tr>
                </a:tbl>
              </a:graphicData>
            </a:graphic>
          </p:graphicFrame>
        </mc:Fallback>
      </mc:AlternateContent>
    </p:spTree>
    <p:extLst>
      <p:ext uri="{BB962C8B-B14F-4D97-AF65-F5344CB8AC3E}">
        <p14:creationId xmlns:p14="http://schemas.microsoft.com/office/powerpoint/2010/main" val="4119796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p:cNvSpPr txBox="1">
            <a:spLocks noChangeArrowheads="1"/>
          </p:cNvSpPr>
          <p:nvPr/>
        </p:nvSpPr>
        <p:spPr>
          <a:xfrm>
            <a:off x="471890" y="1045769"/>
            <a:ext cx="8458200" cy="502129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eaLnBrk="1" hangingPunct="1">
              <a:lnSpc>
                <a:spcPct val="90000"/>
              </a:lnSpc>
            </a:pPr>
            <a:r>
              <a:rPr lang="en-US" sz="2400" b="1" dirty="0">
                <a:solidFill>
                  <a:schemeClr val="bg2"/>
                </a:solidFill>
                <a:latin typeface="Garamond" pitchFamily="18" charset="0"/>
              </a:rPr>
              <a:t>Reflection coefficients – implications</a:t>
            </a:r>
          </a:p>
          <a:p>
            <a:pPr lvl="1" eaLnBrk="1" hangingPunct="1">
              <a:lnSpc>
                <a:spcPct val="90000"/>
              </a:lnSpc>
            </a:pPr>
            <a:r>
              <a:rPr lang="en-US" sz="2000" dirty="0">
                <a:solidFill>
                  <a:schemeClr val="bg2"/>
                </a:solidFill>
                <a:latin typeface="Garamond" pitchFamily="18" charset="0"/>
              </a:rPr>
              <a:t>No ultrasound images of brain </a:t>
            </a:r>
            <a:r>
              <a:rPr lang="en-US" sz="2000" i="1" dirty="0">
                <a:solidFill>
                  <a:schemeClr val="bg2"/>
                </a:solidFill>
                <a:latin typeface="Garamond" pitchFamily="18" charset="0"/>
              </a:rPr>
              <a:t>in vivo</a:t>
            </a:r>
            <a:r>
              <a:rPr lang="en-US" sz="2000" dirty="0">
                <a:solidFill>
                  <a:schemeClr val="bg2"/>
                </a:solidFill>
                <a:latin typeface="Garamond" pitchFamily="18" charset="0"/>
              </a:rPr>
              <a:t>;  skull</a:t>
            </a:r>
            <a:br>
              <a:rPr lang="en-US" sz="2000" dirty="0">
                <a:solidFill>
                  <a:schemeClr val="bg2"/>
                </a:solidFill>
                <a:latin typeface="Garamond" pitchFamily="18" charset="0"/>
              </a:rPr>
            </a:br>
            <a:r>
              <a:rPr lang="en-US" sz="2000" dirty="0">
                <a:solidFill>
                  <a:schemeClr val="bg2"/>
                </a:solidFill>
                <a:latin typeface="Garamond" pitchFamily="18" charset="0"/>
              </a:rPr>
              <a:t>reflects ultrasound.</a:t>
            </a:r>
          </a:p>
          <a:p>
            <a:pPr lvl="1" eaLnBrk="1" hangingPunct="1">
              <a:lnSpc>
                <a:spcPct val="90000"/>
              </a:lnSpc>
            </a:pPr>
            <a:r>
              <a:rPr lang="en-US" sz="2000" dirty="0">
                <a:solidFill>
                  <a:schemeClr val="bg2"/>
                </a:solidFill>
                <a:latin typeface="Garamond" pitchFamily="18" charset="0"/>
              </a:rPr>
              <a:t>Images of the heart have to be taken “round”</a:t>
            </a:r>
            <a:br>
              <a:rPr lang="en-US" sz="2000" dirty="0">
                <a:solidFill>
                  <a:schemeClr val="bg2"/>
                </a:solidFill>
                <a:latin typeface="Garamond" pitchFamily="18" charset="0"/>
              </a:rPr>
            </a:br>
            <a:r>
              <a:rPr lang="en-US" sz="2000" dirty="0">
                <a:solidFill>
                  <a:schemeClr val="bg2"/>
                </a:solidFill>
                <a:latin typeface="Garamond" pitchFamily="18" charset="0"/>
              </a:rPr>
              <a:t>the ribs, which are also opaque.</a:t>
            </a:r>
          </a:p>
          <a:p>
            <a:pPr lvl="1" eaLnBrk="1" hangingPunct="1">
              <a:lnSpc>
                <a:spcPct val="90000"/>
              </a:lnSpc>
            </a:pPr>
            <a:r>
              <a:rPr lang="en-US" sz="2000" dirty="0">
                <a:solidFill>
                  <a:schemeClr val="bg2"/>
                </a:solidFill>
                <a:latin typeface="Garamond" pitchFamily="18" charset="0"/>
              </a:rPr>
              <a:t>Finding the right “window” into the body is important.</a:t>
            </a:r>
          </a:p>
          <a:p>
            <a:pPr lvl="1" eaLnBrk="1" hangingPunct="1">
              <a:lnSpc>
                <a:spcPct val="90000"/>
              </a:lnSpc>
            </a:pPr>
            <a:endParaRPr lang="en-US" sz="2000" dirty="0">
              <a:solidFill>
                <a:schemeClr val="bg2"/>
              </a:solidFill>
              <a:latin typeface="Garamond" pitchFamily="18" charset="0"/>
            </a:endParaRPr>
          </a:p>
          <a:p>
            <a:pPr lvl="1" eaLnBrk="1" hangingPunct="1">
              <a:lnSpc>
                <a:spcPct val="90000"/>
              </a:lnSpc>
            </a:pPr>
            <a:r>
              <a:rPr lang="en-US" sz="2000" dirty="0">
                <a:solidFill>
                  <a:schemeClr val="bg2"/>
                </a:solidFill>
                <a:latin typeface="Garamond" pitchFamily="18" charset="0"/>
              </a:rPr>
              <a:t>The ultrasound transducer must be “coupled” to the body using a special gel. </a:t>
            </a:r>
          </a:p>
          <a:p>
            <a:pPr lvl="1" eaLnBrk="1" hangingPunct="1">
              <a:lnSpc>
                <a:spcPct val="90000"/>
              </a:lnSpc>
            </a:pPr>
            <a:r>
              <a:rPr lang="en-US" sz="2000" dirty="0">
                <a:solidFill>
                  <a:schemeClr val="bg2"/>
                </a:solidFill>
                <a:latin typeface="Garamond" pitchFamily="18" charset="0"/>
              </a:rPr>
              <a:t>The material from which transducers are made has a very different acoustic impedance </a:t>
            </a:r>
            <a:r>
              <a:rPr lang="en-US" sz="2000" b="1" dirty="0" err="1">
                <a:solidFill>
                  <a:schemeClr val="bg2"/>
                </a:solidFill>
                <a:latin typeface="Garamond" pitchFamily="18" charset="0"/>
              </a:rPr>
              <a:t>Z</a:t>
            </a:r>
            <a:r>
              <a:rPr lang="en-US" sz="2000" b="1" baseline="-25000" dirty="0" err="1">
                <a:solidFill>
                  <a:schemeClr val="bg2"/>
                </a:solidFill>
                <a:latin typeface="Garamond" pitchFamily="18" charset="0"/>
              </a:rPr>
              <a:t>transducer</a:t>
            </a:r>
            <a:r>
              <a:rPr lang="en-US" sz="2000" baseline="-25000" dirty="0">
                <a:solidFill>
                  <a:schemeClr val="bg2"/>
                </a:solidFill>
                <a:latin typeface="Garamond" pitchFamily="18" charset="0"/>
              </a:rPr>
              <a:t> </a:t>
            </a:r>
            <a:r>
              <a:rPr lang="en-US" sz="2000" dirty="0">
                <a:solidFill>
                  <a:schemeClr val="bg2"/>
                </a:solidFill>
                <a:latin typeface="Garamond" pitchFamily="18" charset="0"/>
              </a:rPr>
              <a:t>to that of the body </a:t>
            </a:r>
            <a:r>
              <a:rPr lang="en-US" sz="2000" b="1" dirty="0" err="1">
                <a:solidFill>
                  <a:schemeClr val="bg2"/>
                </a:solidFill>
                <a:latin typeface="Garamond" pitchFamily="18" charset="0"/>
              </a:rPr>
              <a:t>Z</a:t>
            </a:r>
            <a:r>
              <a:rPr lang="en-US" sz="2000" b="1" baseline="-25000" dirty="0" err="1">
                <a:solidFill>
                  <a:schemeClr val="bg2"/>
                </a:solidFill>
                <a:latin typeface="Garamond" pitchFamily="18" charset="0"/>
              </a:rPr>
              <a:t>tissue</a:t>
            </a:r>
            <a:r>
              <a:rPr lang="en-US" sz="2000" dirty="0">
                <a:solidFill>
                  <a:schemeClr val="bg2"/>
                </a:solidFill>
                <a:latin typeface="Garamond" pitchFamily="18" charset="0"/>
              </a:rPr>
              <a:t> and more importantly that of air </a:t>
            </a:r>
            <a:r>
              <a:rPr lang="en-US" sz="2000" b="1" dirty="0" err="1">
                <a:solidFill>
                  <a:schemeClr val="bg2"/>
                </a:solidFill>
                <a:latin typeface="Garamond" pitchFamily="18" charset="0"/>
              </a:rPr>
              <a:t>Z</a:t>
            </a:r>
            <a:r>
              <a:rPr lang="en-US" sz="2000" b="1" baseline="-25000" dirty="0" err="1">
                <a:solidFill>
                  <a:schemeClr val="bg2"/>
                </a:solidFill>
                <a:latin typeface="Garamond" pitchFamily="18" charset="0"/>
              </a:rPr>
              <a:t>air</a:t>
            </a:r>
            <a:r>
              <a:rPr lang="en-US" sz="2000" dirty="0">
                <a:solidFill>
                  <a:schemeClr val="bg2"/>
                </a:solidFill>
                <a:latin typeface="Garamond" pitchFamily="18" charset="0"/>
              </a:rPr>
              <a:t>.</a:t>
            </a:r>
          </a:p>
          <a:p>
            <a:pPr lvl="1" eaLnBrk="1" hangingPunct="1">
              <a:lnSpc>
                <a:spcPct val="90000"/>
              </a:lnSpc>
            </a:pPr>
            <a:r>
              <a:rPr lang="en-US" sz="2000" dirty="0">
                <a:solidFill>
                  <a:schemeClr val="bg2"/>
                </a:solidFill>
                <a:latin typeface="Garamond" pitchFamily="18" charset="0"/>
              </a:rPr>
              <a:t>Little of the signal gets through at a transducer-tissue boundary </a:t>
            </a:r>
            <a:br>
              <a:rPr lang="en-US" sz="2000" dirty="0">
                <a:solidFill>
                  <a:schemeClr val="bg2"/>
                </a:solidFill>
                <a:latin typeface="Garamond" pitchFamily="18" charset="0"/>
              </a:rPr>
            </a:br>
            <a:r>
              <a:rPr lang="en-US" sz="2000" dirty="0">
                <a:solidFill>
                  <a:schemeClr val="bg2"/>
                </a:solidFill>
                <a:latin typeface="Garamond" pitchFamily="18" charset="0"/>
              </a:rPr>
              <a:t>(</a:t>
            </a:r>
            <a:r>
              <a:rPr lang="en-US" sz="2000" dirty="0" err="1">
                <a:solidFill>
                  <a:schemeClr val="bg2"/>
                </a:solidFill>
                <a:latin typeface="Garamond" pitchFamily="18" charset="0"/>
              </a:rPr>
              <a:t>p</a:t>
            </a:r>
            <a:r>
              <a:rPr lang="en-US" sz="2000" baseline="-25000" dirty="0" err="1">
                <a:solidFill>
                  <a:schemeClr val="bg2"/>
                </a:solidFill>
                <a:latin typeface="Garamond" pitchFamily="18" charset="0"/>
              </a:rPr>
              <a:t>r</a:t>
            </a:r>
            <a:r>
              <a:rPr lang="en-US" sz="2000" dirty="0">
                <a:solidFill>
                  <a:schemeClr val="bg2"/>
                </a:solidFill>
                <a:latin typeface="Garamond" pitchFamily="18" charset="0"/>
              </a:rPr>
              <a:t>/p</a:t>
            </a:r>
            <a:r>
              <a:rPr lang="en-US" sz="2000" baseline="-25000" dirty="0">
                <a:solidFill>
                  <a:schemeClr val="bg2"/>
                </a:solidFill>
                <a:latin typeface="Garamond" pitchFamily="18" charset="0"/>
              </a:rPr>
              <a:t>i</a:t>
            </a:r>
            <a:r>
              <a:rPr lang="en-US" sz="2000" dirty="0">
                <a:solidFill>
                  <a:schemeClr val="bg2"/>
                </a:solidFill>
                <a:latin typeface="Garamond" pitchFamily="18" charset="0"/>
              </a:rPr>
              <a:t> ≈-.86) and virtually none at a transducer-air boundary </a:t>
            </a:r>
            <a:br>
              <a:rPr lang="en-US" sz="2000" dirty="0">
                <a:solidFill>
                  <a:schemeClr val="bg2"/>
                </a:solidFill>
                <a:latin typeface="Garamond" pitchFamily="18" charset="0"/>
              </a:rPr>
            </a:br>
            <a:r>
              <a:rPr lang="en-US" sz="2000" dirty="0" err="1">
                <a:solidFill>
                  <a:schemeClr val="bg2"/>
                </a:solidFill>
                <a:latin typeface="Garamond" pitchFamily="18" charset="0"/>
              </a:rPr>
              <a:t>p</a:t>
            </a:r>
            <a:r>
              <a:rPr lang="en-US" sz="2000" baseline="-25000" dirty="0" err="1">
                <a:solidFill>
                  <a:schemeClr val="bg2"/>
                </a:solidFill>
                <a:latin typeface="Garamond" pitchFamily="18" charset="0"/>
              </a:rPr>
              <a:t>t</a:t>
            </a:r>
            <a:r>
              <a:rPr lang="en-US" sz="2000" dirty="0">
                <a:solidFill>
                  <a:schemeClr val="bg2"/>
                </a:solidFill>
                <a:latin typeface="Garamond" pitchFamily="18" charset="0"/>
              </a:rPr>
              <a:t>/p</a:t>
            </a:r>
            <a:r>
              <a:rPr lang="en-US" sz="2000" baseline="-25000" dirty="0">
                <a:solidFill>
                  <a:schemeClr val="bg2"/>
                </a:solidFill>
                <a:latin typeface="Garamond" pitchFamily="18" charset="0"/>
              </a:rPr>
              <a:t>i</a:t>
            </a:r>
            <a:r>
              <a:rPr lang="en-US" sz="2000" dirty="0">
                <a:solidFill>
                  <a:schemeClr val="bg2"/>
                </a:solidFill>
                <a:latin typeface="Garamond" pitchFamily="18" charset="0"/>
              </a:rPr>
              <a:t> ≈-0.9997).</a:t>
            </a:r>
          </a:p>
          <a:p>
            <a:pPr lvl="1" eaLnBrk="1" hangingPunct="1">
              <a:lnSpc>
                <a:spcPct val="90000"/>
              </a:lnSpc>
            </a:pPr>
            <a:endParaRPr lang="en-US" sz="2000" dirty="0">
              <a:solidFill>
                <a:schemeClr val="bg2"/>
              </a:solidFill>
              <a:latin typeface="Garamond" pitchFamily="18" charset="0"/>
            </a:endParaRPr>
          </a:p>
          <a:p>
            <a:pPr eaLnBrk="1" hangingPunct="1">
              <a:lnSpc>
                <a:spcPct val="90000"/>
              </a:lnSpc>
            </a:pPr>
            <a:endParaRPr lang="en-US" sz="2000" b="1" dirty="0">
              <a:solidFill>
                <a:schemeClr val="bg2"/>
              </a:solidFill>
              <a:latin typeface="Garamond" pitchFamily="18" charset="0"/>
            </a:endParaRPr>
          </a:p>
          <a:p>
            <a:pPr lvl="1" eaLnBrk="1" hangingPunct="1">
              <a:lnSpc>
                <a:spcPct val="90000"/>
              </a:lnSpc>
            </a:pPr>
            <a:endParaRPr lang="en-US" sz="1800" dirty="0">
              <a:solidFill>
                <a:schemeClr val="bg2"/>
              </a:solidFill>
              <a:latin typeface="Garamond" pitchFamily="18" charset="0"/>
            </a:endParaRPr>
          </a:p>
          <a:p>
            <a:pPr marL="0" indent="0" eaLnBrk="1" hangingPunct="1">
              <a:lnSpc>
                <a:spcPct val="90000"/>
              </a:lnSpc>
              <a:buNone/>
            </a:pPr>
            <a:r>
              <a:rPr lang="en-US" sz="1800" dirty="0">
                <a:solidFill>
                  <a:schemeClr val="bg2"/>
                </a:solidFill>
                <a:ea typeface="Cambria Math"/>
              </a:rPr>
              <a:t>	</a:t>
            </a:r>
            <a:endParaRPr lang="en-US" sz="1800" dirty="0">
              <a:solidFill>
                <a:schemeClr val="bg2"/>
              </a:solidFill>
              <a:latin typeface="Garamond" pitchFamily="18" charset="0"/>
              <a:ea typeface="Cambria Math"/>
            </a:endParaRPr>
          </a:p>
          <a:p>
            <a:pPr marL="457200" lvl="1" indent="0" eaLnBrk="1" hangingPunct="1">
              <a:lnSpc>
                <a:spcPct val="90000"/>
              </a:lnSpc>
              <a:buNone/>
            </a:pPr>
            <a:endParaRPr lang="en-US" sz="1800" dirty="0">
              <a:solidFill>
                <a:schemeClr val="bg2"/>
              </a:solidFill>
              <a:latin typeface="Garamond" pitchFamily="18" charset="0"/>
              <a:ea typeface="Cambria Math"/>
            </a:endParaRPr>
          </a:p>
          <a:p>
            <a:pPr lvl="1" eaLnBrk="1" hangingPunct="1">
              <a:lnSpc>
                <a:spcPct val="90000"/>
              </a:lnSpc>
            </a:pPr>
            <a:endParaRPr lang="en-US" sz="1800" dirty="0">
              <a:solidFill>
                <a:schemeClr val="bg2"/>
              </a:solidFill>
              <a:latin typeface="Garamond" pitchFamily="18" charset="0"/>
              <a:ea typeface="Cambria Math"/>
            </a:endParaRPr>
          </a:p>
          <a:p>
            <a:pPr marL="457200" lvl="1" indent="0" eaLnBrk="1" hangingPunct="1">
              <a:lnSpc>
                <a:spcPct val="90000"/>
              </a:lnSpc>
              <a:buNone/>
            </a:pPr>
            <a:endParaRPr lang="en-US" sz="1800" dirty="0">
              <a:solidFill>
                <a:schemeClr val="bg2"/>
              </a:solidFill>
              <a:latin typeface="Garamond" pitchFamily="18" charset="0"/>
              <a:ea typeface="Cambria Math"/>
            </a:endParaRPr>
          </a:p>
          <a:p>
            <a:pPr marL="457200" lvl="1" indent="0" eaLnBrk="1" hangingPunct="1">
              <a:lnSpc>
                <a:spcPct val="90000"/>
              </a:lnSpc>
              <a:buNone/>
            </a:pPr>
            <a:endParaRPr lang="en-US" sz="1200" dirty="0">
              <a:solidFill>
                <a:schemeClr val="bg2"/>
              </a:solidFill>
              <a:latin typeface="Garamond" pitchFamily="18" charset="0"/>
              <a:ea typeface="Cambria Math"/>
            </a:endParaRPr>
          </a:p>
        </p:txBody>
      </p:sp>
      <p:sp>
        <p:nvSpPr>
          <p:cNvPr id="126985" name="Rectangle 9"/>
          <p:cNvSpPr>
            <a:spLocks noChangeArrowheads="1"/>
          </p:cNvSpPr>
          <p:nvPr/>
        </p:nvSpPr>
        <p:spPr bwMode="auto">
          <a:xfrm>
            <a:off x="139700" y="703261"/>
            <a:ext cx="9144000" cy="76200"/>
          </a:xfrm>
          <a:prstGeom prst="rect">
            <a:avLst/>
          </a:prstGeom>
          <a:gradFill rotWithShape="0">
            <a:gsLst>
              <a:gs pos="0">
                <a:srgbClr val="9999FF"/>
              </a:gs>
              <a:gs pos="100000">
                <a:srgbClr val="00006E"/>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pic>
        <p:nvPicPr>
          <p:cNvPr id="9" name="Picture 9"/>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9701" y="6357937"/>
            <a:ext cx="4492625"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Box 8"/>
          <p:cNvSpPr txBox="1">
            <a:spLocks noChangeArrowheads="1"/>
          </p:cNvSpPr>
          <p:nvPr/>
        </p:nvSpPr>
        <p:spPr bwMode="auto">
          <a:xfrm>
            <a:off x="1919288" y="152401"/>
            <a:ext cx="78156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b="1" dirty="0">
                <a:solidFill>
                  <a:schemeClr val="bg2"/>
                </a:solidFill>
              </a:rPr>
              <a:t>Ultrasound Imaging</a:t>
            </a:r>
          </a:p>
        </p:txBody>
      </p:sp>
      <p:pic>
        <p:nvPicPr>
          <p:cNvPr id="7"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b="-4478"/>
          <a:stretch>
            <a:fillRect/>
          </a:stretch>
        </p:blipFill>
        <p:spPr>
          <a:xfrm>
            <a:off x="5782809" y="884688"/>
            <a:ext cx="3493398" cy="179339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9087564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www.npl.co.uk/upload/img_400/ultra_high_intro_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654901" y="690267"/>
            <a:ext cx="4474450" cy="292417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
          <p:cNvSpPr txBox="1">
            <a:spLocks noChangeArrowheads="1"/>
          </p:cNvSpPr>
          <p:nvPr/>
        </p:nvSpPr>
        <p:spPr>
          <a:xfrm>
            <a:off x="548090" y="956574"/>
            <a:ext cx="8458200" cy="502129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eaLnBrk="1" hangingPunct="1">
              <a:lnSpc>
                <a:spcPct val="90000"/>
              </a:lnSpc>
            </a:pPr>
            <a:r>
              <a:rPr lang="en-US" sz="2400" b="1" dirty="0">
                <a:solidFill>
                  <a:schemeClr val="bg2"/>
                </a:solidFill>
                <a:latin typeface="Garamond" pitchFamily="18" charset="0"/>
              </a:rPr>
              <a:t>Thermal Effects:</a:t>
            </a:r>
          </a:p>
          <a:p>
            <a:pPr lvl="1" eaLnBrk="1" hangingPunct="1">
              <a:lnSpc>
                <a:spcPct val="90000"/>
              </a:lnSpc>
            </a:pPr>
            <a:r>
              <a:rPr lang="en-US" sz="2000" dirty="0">
                <a:solidFill>
                  <a:schemeClr val="bg2"/>
                </a:solidFill>
                <a:latin typeface="Garamond" pitchFamily="18" charset="0"/>
              </a:rPr>
              <a:t>Increased collagen tissue</a:t>
            </a:r>
            <a:br>
              <a:rPr lang="en-US" sz="2000" dirty="0">
                <a:solidFill>
                  <a:schemeClr val="bg2"/>
                </a:solidFill>
                <a:latin typeface="Garamond" pitchFamily="18" charset="0"/>
              </a:rPr>
            </a:br>
            <a:r>
              <a:rPr lang="en-US" sz="2000" dirty="0">
                <a:solidFill>
                  <a:schemeClr val="bg2"/>
                </a:solidFill>
                <a:latin typeface="Garamond" pitchFamily="18" charset="0"/>
              </a:rPr>
              <a:t>extensibility</a:t>
            </a:r>
          </a:p>
          <a:p>
            <a:pPr lvl="1" eaLnBrk="1" hangingPunct="1">
              <a:lnSpc>
                <a:spcPct val="90000"/>
              </a:lnSpc>
            </a:pPr>
            <a:r>
              <a:rPr lang="en-US" sz="2000" dirty="0">
                <a:solidFill>
                  <a:schemeClr val="bg2"/>
                </a:solidFill>
                <a:latin typeface="Garamond" pitchFamily="18" charset="0"/>
              </a:rPr>
              <a:t>Increased blood flow</a:t>
            </a:r>
          </a:p>
          <a:p>
            <a:pPr lvl="1" eaLnBrk="1" hangingPunct="1">
              <a:lnSpc>
                <a:spcPct val="90000"/>
              </a:lnSpc>
            </a:pPr>
            <a:r>
              <a:rPr lang="en-US" sz="2000" dirty="0">
                <a:solidFill>
                  <a:schemeClr val="bg2"/>
                </a:solidFill>
                <a:latin typeface="Garamond" pitchFamily="18" charset="0"/>
              </a:rPr>
              <a:t>Increased nerve conduction </a:t>
            </a:r>
            <a:br>
              <a:rPr lang="en-US" sz="2000" dirty="0">
                <a:solidFill>
                  <a:schemeClr val="bg2"/>
                </a:solidFill>
                <a:latin typeface="Garamond" pitchFamily="18" charset="0"/>
              </a:rPr>
            </a:br>
            <a:r>
              <a:rPr lang="en-US" sz="2000" dirty="0">
                <a:solidFill>
                  <a:schemeClr val="bg2"/>
                </a:solidFill>
                <a:latin typeface="Garamond" pitchFamily="18" charset="0"/>
              </a:rPr>
              <a:t>Velocity</a:t>
            </a:r>
          </a:p>
          <a:p>
            <a:pPr lvl="1" eaLnBrk="1" hangingPunct="1">
              <a:lnSpc>
                <a:spcPct val="90000"/>
              </a:lnSpc>
            </a:pPr>
            <a:r>
              <a:rPr lang="en-US" sz="2000" dirty="0">
                <a:solidFill>
                  <a:schemeClr val="bg2"/>
                </a:solidFill>
                <a:latin typeface="Garamond" pitchFamily="18" charset="0"/>
              </a:rPr>
              <a:t>Increased pain threshold</a:t>
            </a:r>
          </a:p>
          <a:p>
            <a:pPr lvl="1" eaLnBrk="1" hangingPunct="1">
              <a:lnSpc>
                <a:spcPct val="90000"/>
              </a:lnSpc>
            </a:pPr>
            <a:r>
              <a:rPr lang="en-US" sz="2000" dirty="0">
                <a:solidFill>
                  <a:schemeClr val="bg2"/>
                </a:solidFill>
                <a:latin typeface="Garamond" pitchFamily="18" charset="0"/>
              </a:rPr>
              <a:t>Increased enzymatic activity</a:t>
            </a:r>
          </a:p>
          <a:p>
            <a:pPr lvl="1" eaLnBrk="1" hangingPunct="1">
              <a:lnSpc>
                <a:spcPct val="90000"/>
              </a:lnSpc>
            </a:pPr>
            <a:r>
              <a:rPr lang="en-US" sz="2000" dirty="0">
                <a:solidFill>
                  <a:schemeClr val="bg2"/>
                </a:solidFill>
                <a:latin typeface="Garamond" pitchFamily="18" charset="0"/>
              </a:rPr>
              <a:t>Decreased muscle spasm</a:t>
            </a:r>
          </a:p>
          <a:p>
            <a:pPr eaLnBrk="1" hangingPunct="1">
              <a:lnSpc>
                <a:spcPct val="90000"/>
              </a:lnSpc>
            </a:pPr>
            <a:r>
              <a:rPr lang="en-US" sz="2400" b="1" dirty="0">
                <a:solidFill>
                  <a:schemeClr val="bg2"/>
                </a:solidFill>
                <a:latin typeface="Garamond" pitchFamily="18" charset="0"/>
              </a:rPr>
              <a:t>Non-thermal Effects</a:t>
            </a:r>
          </a:p>
          <a:p>
            <a:pPr lvl="1" eaLnBrk="1" hangingPunct="1">
              <a:lnSpc>
                <a:spcPct val="90000"/>
              </a:lnSpc>
            </a:pPr>
            <a:r>
              <a:rPr lang="en-US" sz="2000" dirty="0">
                <a:solidFill>
                  <a:schemeClr val="bg2"/>
                </a:solidFill>
                <a:latin typeface="Garamond" pitchFamily="18" charset="0"/>
              </a:rPr>
              <a:t>Increased cell membrane</a:t>
            </a:r>
            <a:br>
              <a:rPr lang="en-US" sz="2000" dirty="0">
                <a:solidFill>
                  <a:schemeClr val="bg2"/>
                </a:solidFill>
                <a:latin typeface="Garamond" pitchFamily="18" charset="0"/>
              </a:rPr>
            </a:br>
            <a:r>
              <a:rPr lang="en-US" sz="2000" dirty="0">
                <a:solidFill>
                  <a:schemeClr val="bg2"/>
                </a:solidFill>
                <a:latin typeface="Garamond" pitchFamily="18" charset="0"/>
              </a:rPr>
              <a:t>permeability</a:t>
            </a:r>
          </a:p>
          <a:p>
            <a:pPr lvl="1" eaLnBrk="1" hangingPunct="1">
              <a:lnSpc>
                <a:spcPct val="90000"/>
              </a:lnSpc>
            </a:pPr>
            <a:r>
              <a:rPr lang="en-US" sz="2000" dirty="0">
                <a:solidFill>
                  <a:schemeClr val="bg2"/>
                </a:solidFill>
                <a:latin typeface="Garamond" pitchFamily="18" charset="0"/>
              </a:rPr>
              <a:t>Increased vascular permeability</a:t>
            </a:r>
          </a:p>
          <a:p>
            <a:pPr lvl="1" eaLnBrk="1" hangingPunct="1">
              <a:lnSpc>
                <a:spcPct val="90000"/>
              </a:lnSpc>
            </a:pPr>
            <a:r>
              <a:rPr lang="en-US" sz="2000" dirty="0">
                <a:solidFill>
                  <a:schemeClr val="bg2"/>
                </a:solidFill>
                <a:latin typeface="Garamond" pitchFamily="18" charset="0"/>
              </a:rPr>
              <a:t>Increased blood flow</a:t>
            </a:r>
          </a:p>
          <a:p>
            <a:pPr lvl="1" eaLnBrk="1" hangingPunct="1">
              <a:lnSpc>
                <a:spcPct val="90000"/>
              </a:lnSpc>
            </a:pPr>
            <a:r>
              <a:rPr lang="en-US" sz="2000" dirty="0">
                <a:solidFill>
                  <a:schemeClr val="bg2"/>
                </a:solidFill>
                <a:latin typeface="Garamond" pitchFamily="18" charset="0"/>
              </a:rPr>
              <a:t>Reduction of edema</a:t>
            </a:r>
          </a:p>
          <a:p>
            <a:pPr lvl="1" eaLnBrk="1" hangingPunct="1">
              <a:lnSpc>
                <a:spcPct val="90000"/>
              </a:lnSpc>
            </a:pPr>
            <a:r>
              <a:rPr lang="en-US" sz="2000" dirty="0">
                <a:solidFill>
                  <a:schemeClr val="bg2"/>
                </a:solidFill>
                <a:latin typeface="Garamond" pitchFamily="18" charset="0"/>
              </a:rPr>
              <a:t>Cavitation</a:t>
            </a:r>
          </a:p>
          <a:p>
            <a:pPr lvl="1" eaLnBrk="1" hangingPunct="1">
              <a:lnSpc>
                <a:spcPct val="90000"/>
              </a:lnSpc>
            </a:pPr>
            <a:r>
              <a:rPr lang="en-US" sz="2000" dirty="0">
                <a:solidFill>
                  <a:schemeClr val="bg2"/>
                </a:solidFill>
                <a:latin typeface="Garamond" pitchFamily="18" charset="0"/>
              </a:rPr>
              <a:t>Acoustical streaming</a:t>
            </a:r>
            <a:r>
              <a:rPr lang="en-US" sz="2000" dirty="0">
                <a:solidFill>
                  <a:schemeClr val="bg2"/>
                </a:solidFill>
                <a:latin typeface="Garamond" pitchFamily="18" charset="0"/>
                <a:ea typeface="Cambria Math"/>
              </a:rPr>
              <a:t>	</a:t>
            </a:r>
          </a:p>
        </p:txBody>
      </p:sp>
      <p:sp>
        <p:nvSpPr>
          <p:cNvPr id="126985" name="Rectangle 9"/>
          <p:cNvSpPr>
            <a:spLocks noChangeArrowheads="1"/>
          </p:cNvSpPr>
          <p:nvPr/>
        </p:nvSpPr>
        <p:spPr bwMode="auto">
          <a:xfrm>
            <a:off x="215900" y="614066"/>
            <a:ext cx="9144000" cy="76200"/>
          </a:xfrm>
          <a:prstGeom prst="rect">
            <a:avLst/>
          </a:prstGeom>
          <a:gradFill rotWithShape="0">
            <a:gsLst>
              <a:gs pos="0">
                <a:srgbClr val="9999FF"/>
              </a:gs>
              <a:gs pos="100000">
                <a:srgbClr val="00006E"/>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pic>
        <p:nvPicPr>
          <p:cNvPr id="9" name="Picture 9"/>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15901" y="6268742"/>
            <a:ext cx="4492625"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Box 8"/>
          <p:cNvSpPr txBox="1">
            <a:spLocks noChangeArrowheads="1"/>
          </p:cNvSpPr>
          <p:nvPr/>
        </p:nvSpPr>
        <p:spPr bwMode="auto">
          <a:xfrm>
            <a:off x="1919288" y="152401"/>
            <a:ext cx="78156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b="1" dirty="0">
                <a:solidFill>
                  <a:schemeClr val="bg2"/>
                </a:solidFill>
              </a:rPr>
              <a:t>Ultrasound Imaging</a:t>
            </a:r>
          </a:p>
        </p:txBody>
      </p:sp>
      <p:pic>
        <p:nvPicPr>
          <p:cNvPr id="1026" name="Picture 2" descr="http://upload.wikimedia.org/wikipedia/en/5/5c/ATDD_Topical_Application.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493303" y="3604917"/>
            <a:ext cx="4002997" cy="2326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58307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Ultrasound Imaging Principle</a:t>
            </a:r>
          </a:p>
        </p:txBody>
      </p:sp>
      <p:sp>
        <p:nvSpPr>
          <p:cNvPr id="4" name="TextBox 3"/>
          <p:cNvSpPr txBox="1"/>
          <p:nvPr/>
        </p:nvSpPr>
        <p:spPr>
          <a:xfrm>
            <a:off x="2938629" y="1429908"/>
            <a:ext cx="6314742" cy="4524315"/>
          </a:xfrm>
          <a:prstGeom prst="rect">
            <a:avLst/>
          </a:prstGeom>
          <a:noFill/>
        </p:spPr>
        <p:txBody>
          <a:bodyPr wrap="none" rtlCol="0">
            <a:spAutoFit/>
          </a:bodyPr>
          <a:lstStyle/>
          <a:p>
            <a:pPr marL="342900" indent="-342900">
              <a:buFont typeface="Arial" panose="020B0604020202020204" pitchFamily="34" charset="0"/>
              <a:buChar char="•"/>
              <a:defRPr/>
            </a:pPr>
            <a:r>
              <a:rPr lang="en-US" sz="3600" b="1" dirty="0">
                <a:latin typeface="Arial" charset="0"/>
                <a:ea typeface="ＭＳ Ｐゴシック" charset="0"/>
              </a:rPr>
              <a:t>Ultrasound Wave</a:t>
            </a:r>
          </a:p>
          <a:p>
            <a:pPr>
              <a:defRPr/>
            </a:pPr>
            <a:r>
              <a:rPr lang="en-US" sz="3600" b="1" dirty="0">
                <a:latin typeface="Arial" charset="0"/>
                <a:ea typeface="ＭＳ Ｐゴシック" charset="0"/>
              </a:rPr>
              <a:t>	</a:t>
            </a:r>
            <a:r>
              <a:rPr lang="en-US" sz="3600" dirty="0">
                <a:latin typeface="Arial" charset="0"/>
                <a:ea typeface="ＭＳ Ｐゴシック" charset="0"/>
              </a:rPr>
              <a:t>Wave Equation</a:t>
            </a:r>
          </a:p>
          <a:p>
            <a:pPr>
              <a:defRPr/>
            </a:pPr>
            <a:r>
              <a:rPr lang="en-US" sz="3600" dirty="0">
                <a:latin typeface="Arial" charset="0"/>
                <a:ea typeface="ＭＳ Ｐゴシック" charset="0"/>
              </a:rPr>
              <a:t>	Acoustic Impedance</a:t>
            </a:r>
          </a:p>
          <a:p>
            <a:pPr>
              <a:defRPr/>
            </a:pPr>
            <a:r>
              <a:rPr lang="en-US" sz="3600" dirty="0">
                <a:latin typeface="Arial" charset="0"/>
                <a:ea typeface="ＭＳ Ｐゴシック" charset="0"/>
              </a:rPr>
              <a:t>	Sound-tissue Interaction</a:t>
            </a:r>
          </a:p>
          <a:p>
            <a:pPr marL="342900" indent="-342900">
              <a:buFont typeface="Arial" panose="020B0604020202020204" pitchFamily="34" charset="0"/>
              <a:buChar char="•"/>
              <a:defRPr/>
            </a:pPr>
            <a:r>
              <a:rPr lang="en-US" sz="3600" b="1" dirty="0">
                <a:solidFill>
                  <a:srgbClr val="FF0000"/>
                </a:solidFill>
                <a:latin typeface="Arial" charset="0"/>
                <a:ea typeface="ＭＳ Ｐゴシック" charset="0"/>
              </a:rPr>
              <a:t>US Scanner</a:t>
            </a:r>
          </a:p>
          <a:p>
            <a:pPr lvl="0">
              <a:defRPr/>
            </a:pPr>
            <a:r>
              <a:rPr lang="en-US" sz="3600" b="1" dirty="0">
                <a:solidFill>
                  <a:srgbClr val="FF0000"/>
                </a:solidFill>
                <a:latin typeface="Arial" charset="0"/>
                <a:ea typeface="ＭＳ Ｐゴシック" charset="0"/>
              </a:rPr>
              <a:t>	</a:t>
            </a:r>
            <a:r>
              <a:rPr lang="en-US" sz="3600" dirty="0">
                <a:solidFill>
                  <a:srgbClr val="FF0000"/>
                </a:solidFill>
                <a:latin typeface="Arial" charset="0"/>
                <a:ea typeface="ＭＳ Ｐゴシック" charset="0"/>
              </a:rPr>
              <a:t>Single Unit &amp; Array</a:t>
            </a:r>
          </a:p>
          <a:p>
            <a:pPr lvl="0">
              <a:defRPr/>
            </a:pPr>
            <a:r>
              <a:rPr lang="en-US" sz="3600" dirty="0">
                <a:solidFill>
                  <a:srgbClr val="FF0000"/>
                </a:solidFill>
                <a:latin typeface="Arial" charset="0"/>
                <a:ea typeface="ＭＳ Ｐゴシック" charset="0"/>
              </a:rPr>
              <a:t>	Image Resolution</a:t>
            </a:r>
          </a:p>
          <a:p>
            <a:pPr lvl="0">
              <a:defRPr/>
            </a:pPr>
            <a:r>
              <a:rPr lang="en-US" sz="3600" dirty="0">
                <a:solidFill>
                  <a:srgbClr val="FF0000"/>
                </a:solidFill>
                <a:latin typeface="Arial" charset="0"/>
                <a:ea typeface="ＭＳ Ｐゴシック" charset="0"/>
              </a:rPr>
              <a:t>	Micro-bubbles</a:t>
            </a:r>
          </a:p>
        </p:txBody>
      </p:sp>
    </p:spTree>
    <p:extLst>
      <p:ext uri="{BB962C8B-B14F-4D97-AF65-F5344CB8AC3E}">
        <p14:creationId xmlns:p14="http://schemas.microsoft.com/office/powerpoint/2010/main" val="752969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 Piezoelectric Effect</a:t>
            </a:r>
          </a:p>
        </p:txBody>
      </p:sp>
      <p:pic>
        <p:nvPicPr>
          <p:cNvPr id="2050" name="Picture 2" descr="Image result for piezoelectric effe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392" y="990600"/>
            <a:ext cx="7476617" cy="5424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388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 Static Electric Balance</a:t>
            </a:r>
          </a:p>
        </p:txBody>
      </p:sp>
      <p:pic>
        <p:nvPicPr>
          <p:cNvPr id="1026" name="Picture 2" descr="Image result for piezoelectric effe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00" y="1194498"/>
            <a:ext cx="8430230" cy="5072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33948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Single-Crystal Transducer</a:t>
            </a:r>
          </a:p>
        </p:txBody>
      </p:sp>
      <p:pic>
        <p:nvPicPr>
          <p:cNvPr id="4" name="Picture 3"/>
          <p:cNvPicPr>
            <a:picLocks noChangeAspect="1"/>
          </p:cNvPicPr>
          <p:nvPr/>
        </p:nvPicPr>
        <p:blipFill>
          <a:blip r:embed="rId3"/>
          <a:stretch>
            <a:fillRect/>
          </a:stretch>
        </p:blipFill>
        <p:spPr>
          <a:xfrm>
            <a:off x="575134" y="888491"/>
            <a:ext cx="7464774" cy="4714594"/>
          </a:xfrm>
          <a:prstGeom prst="rect">
            <a:avLst/>
          </a:prstGeom>
        </p:spPr>
      </p:pic>
      <p:pic>
        <p:nvPicPr>
          <p:cNvPr id="5" name="Picture 4"/>
          <p:cNvPicPr>
            <a:picLocks noChangeAspect="1"/>
          </p:cNvPicPr>
          <p:nvPr/>
        </p:nvPicPr>
        <p:blipFill>
          <a:blip r:embed="rId4"/>
          <a:stretch>
            <a:fillRect/>
          </a:stretch>
        </p:blipFill>
        <p:spPr>
          <a:xfrm>
            <a:off x="203200" y="4846828"/>
            <a:ext cx="7836708" cy="1985772"/>
          </a:xfrm>
          <a:prstGeom prst="rect">
            <a:avLst/>
          </a:prstGeom>
        </p:spPr>
      </p:pic>
    </p:spTree>
    <p:extLst>
      <p:ext uri="{BB962C8B-B14F-4D97-AF65-F5344CB8AC3E}">
        <p14:creationId xmlns:p14="http://schemas.microsoft.com/office/powerpoint/2010/main" val="1200407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Ultrasound Imaging Principle</a:t>
            </a:r>
          </a:p>
        </p:txBody>
      </p:sp>
      <p:sp>
        <p:nvSpPr>
          <p:cNvPr id="4" name="TextBox 3"/>
          <p:cNvSpPr txBox="1"/>
          <p:nvPr/>
        </p:nvSpPr>
        <p:spPr>
          <a:xfrm>
            <a:off x="2938629" y="1429908"/>
            <a:ext cx="6314742" cy="4524315"/>
          </a:xfrm>
          <a:prstGeom prst="rect">
            <a:avLst/>
          </a:prstGeom>
          <a:noFill/>
        </p:spPr>
        <p:txBody>
          <a:bodyPr wrap="none" rtlCol="0">
            <a:spAutoFit/>
          </a:bodyPr>
          <a:lstStyle/>
          <a:p>
            <a:pPr marL="342900" indent="-342900">
              <a:buFont typeface="Arial" panose="020B0604020202020204" pitchFamily="34" charset="0"/>
              <a:buChar char="•"/>
              <a:defRPr/>
            </a:pPr>
            <a:r>
              <a:rPr lang="en-US" sz="3600" b="1" dirty="0">
                <a:solidFill>
                  <a:srgbClr val="FF0000"/>
                </a:solidFill>
                <a:latin typeface="Arial" charset="0"/>
                <a:ea typeface="ＭＳ Ｐゴシック" charset="0"/>
              </a:rPr>
              <a:t>Ultrasound Wave</a:t>
            </a:r>
          </a:p>
          <a:p>
            <a:pPr>
              <a:defRPr/>
            </a:pPr>
            <a:r>
              <a:rPr lang="en-US" sz="3600" b="1" dirty="0">
                <a:solidFill>
                  <a:srgbClr val="FF0000"/>
                </a:solidFill>
                <a:latin typeface="Arial" charset="0"/>
                <a:ea typeface="ＭＳ Ｐゴシック" charset="0"/>
              </a:rPr>
              <a:t>	</a:t>
            </a:r>
            <a:r>
              <a:rPr lang="en-US" sz="3600" dirty="0">
                <a:solidFill>
                  <a:srgbClr val="FF0000"/>
                </a:solidFill>
                <a:latin typeface="Arial" charset="0"/>
                <a:ea typeface="ＭＳ Ｐゴシック" charset="0"/>
              </a:rPr>
              <a:t>Wave Equation</a:t>
            </a:r>
          </a:p>
          <a:p>
            <a:pPr>
              <a:defRPr/>
            </a:pPr>
            <a:r>
              <a:rPr lang="en-US" sz="3600" dirty="0">
                <a:solidFill>
                  <a:srgbClr val="FF0000"/>
                </a:solidFill>
                <a:latin typeface="Arial" charset="0"/>
                <a:ea typeface="ＭＳ Ｐゴシック" charset="0"/>
              </a:rPr>
              <a:t>	Acoustic Impedance</a:t>
            </a:r>
          </a:p>
          <a:p>
            <a:pPr>
              <a:defRPr/>
            </a:pPr>
            <a:r>
              <a:rPr lang="en-US" sz="3600" dirty="0">
                <a:solidFill>
                  <a:srgbClr val="FF0000"/>
                </a:solidFill>
                <a:latin typeface="Arial" charset="0"/>
                <a:ea typeface="ＭＳ Ｐゴシック" charset="0"/>
              </a:rPr>
              <a:t>	Sound-tissue Interaction</a:t>
            </a:r>
          </a:p>
          <a:p>
            <a:pPr marL="342900" indent="-342900">
              <a:buFont typeface="Arial" panose="020B0604020202020204" pitchFamily="34" charset="0"/>
              <a:buChar char="•"/>
              <a:defRPr/>
            </a:pPr>
            <a:r>
              <a:rPr lang="en-US" sz="3600" b="1" dirty="0">
                <a:solidFill>
                  <a:srgbClr val="000000"/>
                </a:solidFill>
                <a:latin typeface="Arial" charset="0"/>
                <a:ea typeface="ＭＳ Ｐゴシック" charset="0"/>
              </a:rPr>
              <a:t>US Transducer</a:t>
            </a:r>
          </a:p>
          <a:p>
            <a:pPr>
              <a:defRPr/>
            </a:pPr>
            <a:r>
              <a:rPr lang="en-US" sz="3600" b="1" dirty="0">
                <a:solidFill>
                  <a:srgbClr val="000000"/>
                </a:solidFill>
                <a:latin typeface="Arial" charset="0"/>
                <a:ea typeface="ＭＳ Ｐゴシック" charset="0"/>
              </a:rPr>
              <a:t>	</a:t>
            </a:r>
            <a:r>
              <a:rPr lang="en-US" sz="3600" dirty="0">
                <a:solidFill>
                  <a:srgbClr val="000000"/>
                </a:solidFill>
                <a:latin typeface="Arial" charset="0"/>
                <a:ea typeface="ＭＳ Ｐゴシック" charset="0"/>
              </a:rPr>
              <a:t>Single Unit &amp; Array</a:t>
            </a:r>
          </a:p>
          <a:p>
            <a:pPr>
              <a:defRPr/>
            </a:pPr>
            <a:r>
              <a:rPr lang="en-US" sz="3600" dirty="0">
                <a:solidFill>
                  <a:srgbClr val="000000"/>
                </a:solidFill>
                <a:latin typeface="Arial" charset="0"/>
                <a:ea typeface="ＭＳ Ｐゴシック" charset="0"/>
              </a:rPr>
              <a:t>	Image Resolution</a:t>
            </a:r>
          </a:p>
          <a:p>
            <a:pPr>
              <a:defRPr/>
            </a:pPr>
            <a:r>
              <a:rPr lang="en-US" sz="3600" dirty="0">
                <a:solidFill>
                  <a:srgbClr val="000000"/>
                </a:solidFill>
                <a:latin typeface="Arial" charset="0"/>
                <a:ea typeface="ＭＳ Ｐゴシック" charset="0"/>
              </a:rPr>
              <a:t>	Micro-bubbles</a:t>
            </a:r>
          </a:p>
        </p:txBody>
      </p:sp>
    </p:spTree>
    <p:extLst>
      <p:ext uri="{BB962C8B-B14F-4D97-AF65-F5344CB8AC3E}">
        <p14:creationId xmlns:p14="http://schemas.microsoft.com/office/powerpoint/2010/main" val="25688673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 Probes</a:t>
            </a:r>
          </a:p>
        </p:txBody>
      </p:sp>
      <p:pic>
        <p:nvPicPr>
          <p:cNvPr id="3074" name="Picture 2" descr="Image result for us prob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5232" y="4325755"/>
            <a:ext cx="4501769" cy="253224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us prob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1" y="990601"/>
            <a:ext cx="6793865" cy="3823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6208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Transducer Damping</a:t>
            </a:r>
          </a:p>
        </p:txBody>
      </p:sp>
      <p:pic>
        <p:nvPicPr>
          <p:cNvPr id="4" name="Picture 3"/>
          <p:cNvPicPr>
            <a:picLocks noChangeAspect="1"/>
          </p:cNvPicPr>
          <p:nvPr/>
        </p:nvPicPr>
        <p:blipFill>
          <a:blip r:embed="rId3"/>
          <a:stretch>
            <a:fillRect/>
          </a:stretch>
        </p:blipFill>
        <p:spPr>
          <a:xfrm>
            <a:off x="1452563" y="781050"/>
            <a:ext cx="6467475" cy="5924550"/>
          </a:xfrm>
          <a:prstGeom prst="rect">
            <a:avLst/>
          </a:prstGeom>
        </p:spPr>
      </p:pic>
      <p:pic>
        <p:nvPicPr>
          <p:cNvPr id="5" name="Picture 4"/>
          <p:cNvPicPr>
            <a:picLocks noChangeAspect="1"/>
          </p:cNvPicPr>
          <p:nvPr/>
        </p:nvPicPr>
        <p:blipFill>
          <a:blip r:embed="rId4"/>
          <a:stretch>
            <a:fillRect/>
          </a:stretch>
        </p:blipFill>
        <p:spPr>
          <a:xfrm>
            <a:off x="8531162" y="1278446"/>
            <a:ext cx="1152525" cy="619125"/>
          </a:xfrm>
          <a:prstGeom prst="rect">
            <a:avLst/>
          </a:prstGeom>
          <a:ln w="38100">
            <a:solidFill>
              <a:srgbClr val="FF0000"/>
            </a:solidFill>
          </a:ln>
        </p:spPr>
      </p:pic>
    </p:spTree>
    <p:extLst>
      <p:ext uri="{BB962C8B-B14F-4D97-AF65-F5344CB8AC3E}">
        <p14:creationId xmlns:p14="http://schemas.microsoft.com/office/powerpoint/2010/main" val="36852705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Matching Layer</a:t>
            </a:r>
          </a:p>
        </p:txBody>
      </p:sp>
      <p:pic>
        <p:nvPicPr>
          <p:cNvPr id="4" name="Picture 3"/>
          <p:cNvPicPr>
            <a:picLocks noChangeAspect="1"/>
          </p:cNvPicPr>
          <p:nvPr/>
        </p:nvPicPr>
        <p:blipFill>
          <a:blip r:embed="rId3"/>
          <a:stretch>
            <a:fillRect/>
          </a:stretch>
        </p:blipFill>
        <p:spPr>
          <a:xfrm>
            <a:off x="88900" y="990600"/>
            <a:ext cx="8915400" cy="5219700"/>
          </a:xfrm>
          <a:prstGeom prst="rect">
            <a:avLst/>
          </a:prstGeom>
        </p:spPr>
      </p:pic>
    </p:spTree>
    <p:extLst>
      <p:ext uri="{BB962C8B-B14F-4D97-AF65-F5344CB8AC3E}">
        <p14:creationId xmlns:p14="http://schemas.microsoft.com/office/powerpoint/2010/main" val="16790271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Ultrasound Gel </a:t>
            </a:r>
          </a:p>
        </p:txBody>
      </p:sp>
      <p:pic>
        <p:nvPicPr>
          <p:cNvPr id="4" name="Picture 3"/>
          <p:cNvPicPr>
            <a:picLocks noChangeAspect="1"/>
          </p:cNvPicPr>
          <p:nvPr/>
        </p:nvPicPr>
        <p:blipFill>
          <a:blip r:embed="rId3"/>
          <a:stretch>
            <a:fillRect/>
          </a:stretch>
        </p:blipFill>
        <p:spPr>
          <a:xfrm>
            <a:off x="203200" y="990600"/>
            <a:ext cx="8839882" cy="5407110"/>
          </a:xfrm>
          <a:prstGeom prst="rect">
            <a:avLst/>
          </a:prstGeom>
        </p:spPr>
      </p:pic>
    </p:spTree>
    <p:extLst>
      <p:ext uri="{BB962C8B-B14F-4D97-AF65-F5344CB8AC3E}">
        <p14:creationId xmlns:p14="http://schemas.microsoft.com/office/powerpoint/2010/main" val="1847619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 Transducer Array</a:t>
            </a:r>
          </a:p>
        </p:txBody>
      </p:sp>
      <p:pic>
        <p:nvPicPr>
          <p:cNvPr id="4"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0" y="990600"/>
            <a:ext cx="8255000" cy="4698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6531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Resolution vs Penetration</a:t>
            </a:r>
          </a:p>
        </p:txBody>
      </p:sp>
      <p:pic>
        <p:nvPicPr>
          <p:cNvPr id="4"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376758" y="1014984"/>
            <a:ext cx="6619084" cy="5690616"/>
          </a:xfrm>
          <a:prstGeom prst="rect">
            <a:avLst/>
          </a:prstGeom>
          <a:noFill/>
          <a:ln w="9525">
            <a:noFill/>
            <a:miter lim="800000"/>
            <a:headEnd/>
            <a:tailEnd/>
          </a:ln>
          <a:effectLst/>
        </p:spPr>
      </p:pic>
    </p:spTree>
    <p:extLst>
      <p:ext uri="{BB962C8B-B14F-4D97-AF65-F5344CB8AC3E}">
        <p14:creationId xmlns:p14="http://schemas.microsoft.com/office/powerpoint/2010/main" val="38128926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Beam Geometry</a:t>
            </a:r>
          </a:p>
        </p:txBody>
      </p:sp>
      <p:pic>
        <p:nvPicPr>
          <p:cNvPr id="4" name="Picture 3"/>
          <p:cNvPicPr>
            <a:picLocks noChangeAspect="1"/>
          </p:cNvPicPr>
          <p:nvPr/>
        </p:nvPicPr>
        <p:blipFill>
          <a:blip r:embed="rId3"/>
          <a:stretch>
            <a:fillRect/>
          </a:stretch>
        </p:blipFill>
        <p:spPr>
          <a:xfrm>
            <a:off x="330200" y="1084072"/>
            <a:ext cx="6324600" cy="5410200"/>
          </a:xfrm>
          <a:prstGeom prst="rect">
            <a:avLst/>
          </a:prstGeom>
        </p:spPr>
      </p:pic>
      <p:pic>
        <p:nvPicPr>
          <p:cNvPr id="5" name="Picture 4"/>
          <p:cNvPicPr>
            <a:picLocks noChangeAspect="1"/>
          </p:cNvPicPr>
          <p:nvPr/>
        </p:nvPicPr>
        <p:blipFill>
          <a:blip r:embed="rId4"/>
          <a:stretch>
            <a:fillRect/>
          </a:stretch>
        </p:blipFill>
        <p:spPr>
          <a:xfrm>
            <a:off x="4791710" y="5295456"/>
            <a:ext cx="2400300" cy="352425"/>
          </a:xfrm>
          <a:prstGeom prst="rect">
            <a:avLst/>
          </a:prstGeom>
          <a:ln w="38100">
            <a:solidFill>
              <a:srgbClr val="FF0000"/>
            </a:solidFill>
          </a:ln>
        </p:spPr>
      </p:pic>
    </p:spTree>
    <p:extLst>
      <p:ext uri="{BB962C8B-B14F-4D97-AF65-F5344CB8AC3E}">
        <p14:creationId xmlns:p14="http://schemas.microsoft.com/office/powerpoint/2010/main" val="39147869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Lateral Resolution</a:t>
            </a:r>
          </a:p>
        </p:txBody>
      </p:sp>
      <p:pic>
        <p:nvPicPr>
          <p:cNvPr id="4" name="Picture 3"/>
          <p:cNvPicPr>
            <a:picLocks noChangeAspect="1"/>
          </p:cNvPicPr>
          <p:nvPr/>
        </p:nvPicPr>
        <p:blipFill>
          <a:blip r:embed="rId3"/>
          <a:stretch>
            <a:fillRect/>
          </a:stretch>
        </p:blipFill>
        <p:spPr>
          <a:xfrm>
            <a:off x="445583" y="1271926"/>
            <a:ext cx="8481432" cy="4804877"/>
          </a:xfrm>
          <a:prstGeom prst="rect">
            <a:avLst/>
          </a:prstGeom>
        </p:spPr>
      </p:pic>
    </p:spTree>
    <p:extLst>
      <p:ext uri="{BB962C8B-B14F-4D97-AF65-F5344CB8AC3E}">
        <p14:creationId xmlns:p14="http://schemas.microsoft.com/office/powerpoint/2010/main" val="11209411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 Focusing</a:t>
            </a:r>
          </a:p>
        </p:txBody>
      </p:sp>
      <p:pic>
        <p:nvPicPr>
          <p:cNvPr id="4" name="Picture 3"/>
          <p:cNvPicPr>
            <a:picLocks noChangeAspect="1"/>
          </p:cNvPicPr>
          <p:nvPr/>
        </p:nvPicPr>
        <p:blipFill>
          <a:blip r:embed="rId3"/>
          <a:stretch>
            <a:fillRect/>
          </a:stretch>
        </p:blipFill>
        <p:spPr>
          <a:xfrm>
            <a:off x="607948" y="990600"/>
            <a:ext cx="6412658" cy="5081016"/>
          </a:xfrm>
          <a:prstGeom prst="rect">
            <a:avLst/>
          </a:prstGeom>
        </p:spPr>
      </p:pic>
      <p:pic>
        <p:nvPicPr>
          <p:cNvPr id="5" name="Picture 4"/>
          <p:cNvPicPr>
            <a:picLocks noChangeAspect="1"/>
          </p:cNvPicPr>
          <p:nvPr/>
        </p:nvPicPr>
        <p:blipFill>
          <a:blip r:embed="rId4"/>
          <a:stretch>
            <a:fillRect/>
          </a:stretch>
        </p:blipFill>
        <p:spPr>
          <a:xfrm>
            <a:off x="607949" y="5181028"/>
            <a:ext cx="6996053" cy="1451420"/>
          </a:xfrm>
          <a:prstGeom prst="rect">
            <a:avLst/>
          </a:prstGeom>
        </p:spPr>
      </p:pic>
    </p:spTree>
    <p:extLst>
      <p:ext uri="{BB962C8B-B14F-4D97-AF65-F5344CB8AC3E}">
        <p14:creationId xmlns:p14="http://schemas.microsoft.com/office/powerpoint/2010/main" val="576506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Axial Resolution</a:t>
            </a:r>
          </a:p>
        </p:txBody>
      </p:sp>
      <p:pic>
        <p:nvPicPr>
          <p:cNvPr id="4" name="Picture 3"/>
          <p:cNvPicPr>
            <a:picLocks noChangeAspect="1"/>
          </p:cNvPicPr>
          <p:nvPr/>
        </p:nvPicPr>
        <p:blipFill>
          <a:blip r:embed="rId3"/>
          <a:stretch>
            <a:fillRect/>
          </a:stretch>
        </p:blipFill>
        <p:spPr>
          <a:xfrm>
            <a:off x="660686" y="1014984"/>
            <a:ext cx="6076732" cy="5690616"/>
          </a:xfrm>
          <a:prstGeom prst="rect">
            <a:avLst/>
          </a:prstGeom>
        </p:spPr>
      </p:pic>
      <p:pic>
        <p:nvPicPr>
          <p:cNvPr id="6" name="Picture 5"/>
          <p:cNvPicPr>
            <a:picLocks noChangeAspect="1"/>
          </p:cNvPicPr>
          <p:nvPr/>
        </p:nvPicPr>
        <p:blipFill>
          <a:blip r:embed="rId4"/>
          <a:stretch>
            <a:fillRect/>
          </a:stretch>
        </p:blipFill>
        <p:spPr>
          <a:xfrm>
            <a:off x="4670412" y="1258444"/>
            <a:ext cx="2851175" cy="838581"/>
          </a:xfrm>
          <a:prstGeom prst="rect">
            <a:avLst/>
          </a:prstGeom>
          <a:ln w="38100">
            <a:solidFill>
              <a:srgbClr val="FF0000"/>
            </a:solidFill>
          </a:ln>
        </p:spPr>
      </p:pic>
    </p:spTree>
    <p:extLst>
      <p:ext uri="{BB962C8B-B14F-4D97-AF65-F5344CB8AC3E}">
        <p14:creationId xmlns:p14="http://schemas.microsoft.com/office/powerpoint/2010/main" val="17048602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Ultrasound Imaging</a:t>
            </a:r>
          </a:p>
        </p:txBody>
      </p:sp>
      <p:sp>
        <p:nvSpPr>
          <p:cNvPr id="6" name="Rectangle 3"/>
          <p:cNvSpPr txBox="1">
            <a:spLocks noGrp="1" noChangeArrowheads="1"/>
          </p:cNvSpPr>
          <p:nvPr>
            <p:ph idx="1"/>
          </p:nvPr>
        </p:nvSpPr>
        <p:spPr>
          <a:xfrm>
            <a:off x="761704" y="990600"/>
            <a:ext cx="7667920" cy="354290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eaLnBrk="1" hangingPunct="1">
              <a:lnSpc>
                <a:spcPct val="90000"/>
              </a:lnSpc>
              <a:buClrTx/>
              <a:buFont typeface="Arial" panose="020B0604020202020204" pitchFamily="34" charset="0"/>
              <a:buChar char="•"/>
            </a:pPr>
            <a:r>
              <a:rPr lang="en-US" sz="2400" dirty="0"/>
              <a:t>Measure interactions between biological soft tissues and ultrasound waves</a:t>
            </a:r>
          </a:p>
          <a:p>
            <a:pPr eaLnBrk="1" hangingPunct="1">
              <a:lnSpc>
                <a:spcPct val="90000"/>
              </a:lnSpc>
              <a:buClrTx/>
              <a:buFont typeface="Arial" panose="020B0604020202020204" pitchFamily="34" charset="0"/>
              <a:buChar char="•"/>
            </a:pPr>
            <a:r>
              <a:rPr lang="en-US" sz="2400" dirty="0">
                <a:solidFill>
                  <a:srgbClr val="FF0000"/>
                </a:solidFill>
              </a:rPr>
              <a:t>No Ionizing Radiation</a:t>
            </a:r>
          </a:p>
          <a:p>
            <a:pPr eaLnBrk="1" hangingPunct="1">
              <a:lnSpc>
                <a:spcPct val="90000"/>
              </a:lnSpc>
              <a:buClrTx/>
              <a:buFont typeface="Arial" panose="020B0604020202020204" pitchFamily="34" charset="0"/>
              <a:buChar char="•"/>
            </a:pPr>
            <a:r>
              <a:rPr lang="en-US" sz="2400" dirty="0">
                <a:solidFill>
                  <a:srgbClr val="FF0000"/>
                </a:solidFill>
              </a:rPr>
              <a:t>High Imaging Speed</a:t>
            </a:r>
          </a:p>
          <a:p>
            <a:pPr eaLnBrk="1" hangingPunct="1">
              <a:lnSpc>
                <a:spcPct val="90000"/>
              </a:lnSpc>
              <a:buClrTx/>
              <a:buFont typeface="Arial" panose="020B0604020202020204" pitchFamily="34" charset="0"/>
              <a:buChar char="•"/>
            </a:pPr>
            <a:r>
              <a:rPr lang="en-US" sz="2400" dirty="0">
                <a:solidFill>
                  <a:srgbClr val="FF0000"/>
                </a:solidFill>
              </a:rPr>
              <a:t>Low System Cost</a:t>
            </a:r>
          </a:p>
          <a:p>
            <a:pPr eaLnBrk="1" hangingPunct="1">
              <a:lnSpc>
                <a:spcPct val="90000"/>
              </a:lnSpc>
              <a:buClrTx/>
              <a:buFont typeface="Arial" panose="020B0604020202020204" pitchFamily="34" charset="0"/>
              <a:buChar char="•"/>
            </a:pPr>
            <a:r>
              <a:rPr lang="en-US" sz="2400" dirty="0">
                <a:solidFill>
                  <a:srgbClr val="00B050"/>
                </a:solidFill>
              </a:rPr>
              <a:t>Limited Penetration Depth</a:t>
            </a:r>
          </a:p>
          <a:p>
            <a:pPr eaLnBrk="1" hangingPunct="1">
              <a:lnSpc>
                <a:spcPct val="90000"/>
              </a:lnSpc>
              <a:buClrTx/>
              <a:buFont typeface="Arial" panose="020B0604020202020204" pitchFamily="34" charset="0"/>
              <a:buChar char="•"/>
            </a:pPr>
            <a:r>
              <a:rPr lang="en-US" sz="2400" dirty="0">
                <a:solidFill>
                  <a:srgbClr val="00B050"/>
                </a:solidFill>
              </a:rPr>
              <a:t>Strong Artifacts</a:t>
            </a:r>
          </a:p>
          <a:p>
            <a:pPr eaLnBrk="1" hangingPunct="1">
              <a:lnSpc>
                <a:spcPct val="90000"/>
              </a:lnSpc>
              <a:buClrTx/>
              <a:buFont typeface="Arial" panose="020B0604020202020204" pitchFamily="34" charset="0"/>
              <a:buChar char="•"/>
            </a:pPr>
            <a:r>
              <a:rPr lang="en-US" sz="2400" dirty="0"/>
              <a:t>Pediatric Imaging, Cardiac Studies, Image-guided Procedures, Neurological Stimulation…</a:t>
            </a:r>
            <a:endParaRPr lang="en-US" sz="2000" dirty="0">
              <a:solidFill>
                <a:schemeClr val="bg2"/>
              </a:solidFill>
              <a:latin typeface="Garamond" pitchFamily="18" charset="0"/>
            </a:endParaRPr>
          </a:p>
          <a:p>
            <a:pPr eaLnBrk="1" hangingPunct="1">
              <a:lnSpc>
                <a:spcPct val="90000"/>
              </a:lnSpc>
            </a:pPr>
            <a:endParaRPr lang="en-US" sz="2000" dirty="0">
              <a:solidFill>
                <a:schemeClr val="bg2"/>
              </a:solidFill>
              <a:latin typeface="Garamond" pitchFamily="18" charset="0"/>
            </a:endParaRPr>
          </a:p>
        </p:txBody>
      </p:sp>
      <p:pic>
        <p:nvPicPr>
          <p:cNvPr id="5122" name="Picture 2" descr="Image result for ultrasound imag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570904"/>
            <a:ext cx="2333625" cy="19621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ultrasound imag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269" y="4533507"/>
            <a:ext cx="4114800" cy="22098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stretch>
            <a:fillRect/>
          </a:stretch>
        </p:blipFill>
        <p:spPr>
          <a:xfrm>
            <a:off x="4325069" y="4468854"/>
            <a:ext cx="4340799" cy="2339107"/>
          </a:xfrm>
          <a:prstGeom prst="rect">
            <a:avLst/>
          </a:prstGeom>
        </p:spPr>
      </p:pic>
    </p:spTree>
    <p:extLst>
      <p:ext uri="{BB962C8B-B14F-4D97-AF65-F5344CB8AC3E}">
        <p14:creationId xmlns:p14="http://schemas.microsoft.com/office/powerpoint/2010/main" val="11800825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Contrast</a:t>
            </a:r>
          </a:p>
        </p:txBody>
      </p:sp>
      <p:sp>
        <p:nvSpPr>
          <p:cNvPr id="4" name="Rectangle 3"/>
          <p:cNvSpPr txBox="1">
            <a:spLocks noChangeArrowheads="1"/>
          </p:cNvSpPr>
          <p:nvPr/>
        </p:nvSpPr>
        <p:spPr>
          <a:xfrm>
            <a:off x="382990" y="990600"/>
            <a:ext cx="8458200" cy="502129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indent="0" eaLnBrk="1" hangingPunct="1">
              <a:lnSpc>
                <a:spcPct val="90000"/>
              </a:lnSpc>
              <a:buNone/>
            </a:pPr>
            <a:r>
              <a:rPr lang="en-US" sz="2400" b="1" dirty="0"/>
              <a:t>Acoustic waves interact various tissues differently</a:t>
            </a:r>
            <a:endParaRPr lang="en-US" sz="2000" b="1" dirty="0"/>
          </a:p>
          <a:p>
            <a:pPr lvl="2" eaLnBrk="1" hangingPunct="1">
              <a:lnSpc>
                <a:spcPct val="90000"/>
              </a:lnSpc>
            </a:pPr>
            <a:r>
              <a:rPr lang="en-US" sz="1800" b="1" dirty="0"/>
              <a:t>Hyperechoic – Higher scatter amplitude than average</a:t>
            </a:r>
          </a:p>
          <a:p>
            <a:pPr lvl="2" eaLnBrk="1" hangingPunct="1">
              <a:lnSpc>
                <a:spcPct val="90000"/>
              </a:lnSpc>
            </a:pPr>
            <a:r>
              <a:rPr lang="en-US" sz="1800" b="1" dirty="0"/>
              <a:t>Hypoechoic – Lower scatter amplitude than average</a:t>
            </a:r>
          </a:p>
          <a:p>
            <a:pPr marL="0" indent="0" eaLnBrk="1" hangingPunct="1">
              <a:lnSpc>
                <a:spcPct val="90000"/>
              </a:lnSpc>
              <a:buNone/>
            </a:pPr>
            <a:r>
              <a:rPr lang="en-US" sz="1800" b="1" dirty="0">
                <a:ea typeface="Cambria Math"/>
              </a:rPr>
              <a:t>	</a:t>
            </a:r>
          </a:p>
          <a:p>
            <a:pPr marL="457200" lvl="1" indent="0" eaLnBrk="1" hangingPunct="1">
              <a:lnSpc>
                <a:spcPct val="90000"/>
              </a:lnSpc>
              <a:buNone/>
            </a:pPr>
            <a:endParaRPr lang="en-US" sz="1800" b="1" dirty="0">
              <a:ea typeface="Cambria Math"/>
            </a:endParaRPr>
          </a:p>
          <a:p>
            <a:pPr lvl="1" eaLnBrk="1" hangingPunct="1">
              <a:lnSpc>
                <a:spcPct val="90000"/>
              </a:lnSpc>
            </a:pPr>
            <a:endParaRPr lang="en-US" sz="1800" b="1" dirty="0">
              <a:ea typeface="Cambria Math"/>
            </a:endParaRPr>
          </a:p>
          <a:p>
            <a:pPr marL="457200" lvl="1" indent="0" eaLnBrk="1" hangingPunct="1">
              <a:lnSpc>
                <a:spcPct val="90000"/>
              </a:lnSpc>
              <a:buNone/>
            </a:pPr>
            <a:endParaRPr lang="en-US" sz="1800" b="1" dirty="0">
              <a:ea typeface="Cambria Math"/>
            </a:endParaRPr>
          </a:p>
          <a:p>
            <a:pPr marL="457200" lvl="1" indent="0" eaLnBrk="1" hangingPunct="1">
              <a:lnSpc>
                <a:spcPct val="90000"/>
              </a:lnSpc>
              <a:buNone/>
            </a:pPr>
            <a:endParaRPr lang="en-US" sz="1200" b="1" dirty="0">
              <a:ea typeface="Cambria Math"/>
            </a:endParaRPr>
          </a:p>
        </p:txBody>
      </p:sp>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1542" t="26518" r="7750" b="11788"/>
          <a:stretch/>
        </p:blipFill>
        <p:spPr bwMode="auto">
          <a:xfrm>
            <a:off x="382990" y="2000774"/>
            <a:ext cx="8458200" cy="4779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04317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Microbubble as Contrast Agent</a:t>
            </a:r>
          </a:p>
        </p:txBody>
      </p:sp>
      <p:pic>
        <p:nvPicPr>
          <p:cNvPr id="4" name="Picture 3"/>
          <p:cNvPicPr>
            <a:picLocks noChangeAspect="1"/>
          </p:cNvPicPr>
          <p:nvPr/>
        </p:nvPicPr>
        <p:blipFill>
          <a:blip r:embed="rId3"/>
          <a:stretch>
            <a:fillRect/>
          </a:stretch>
        </p:blipFill>
        <p:spPr>
          <a:xfrm>
            <a:off x="63500" y="1125728"/>
            <a:ext cx="8385581" cy="5458968"/>
          </a:xfrm>
          <a:prstGeom prst="rect">
            <a:avLst/>
          </a:prstGeom>
        </p:spPr>
      </p:pic>
    </p:spTree>
    <p:extLst>
      <p:ext uri="{BB962C8B-B14F-4D97-AF65-F5344CB8AC3E}">
        <p14:creationId xmlns:p14="http://schemas.microsoft.com/office/powerpoint/2010/main" val="14281732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Acoustically Enabled Drug Delivery</a:t>
            </a:r>
          </a:p>
        </p:txBody>
      </p:sp>
      <p:pic>
        <p:nvPicPr>
          <p:cNvPr id="4" name="Picture 3"/>
          <p:cNvPicPr>
            <a:picLocks noChangeAspect="1"/>
          </p:cNvPicPr>
          <p:nvPr/>
        </p:nvPicPr>
        <p:blipFill>
          <a:blip r:embed="rId3"/>
          <a:stretch>
            <a:fillRect/>
          </a:stretch>
        </p:blipFill>
        <p:spPr>
          <a:xfrm>
            <a:off x="387546" y="1193419"/>
            <a:ext cx="8216509" cy="4712589"/>
          </a:xfrm>
          <a:prstGeom prst="rect">
            <a:avLst/>
          </a:prstGeom>
        </p:spPr>
      </p:pic>
    </p:spTree>
    <p:extLst>
      <p:ext uri="{BB962C8B-B14F-4D97-AF65-F5344CB8AC3E}">
        <p14:creationId xmlns:p14="http://schemas.microsoft.com/office/powerpoint/2010/main" val="5211672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 for US I</a:t>
            </a:r>
          </a:p>
        </p:txBody>
      </p:sp>
      <p:pic>
        <p:nvPicPr>
          <p:cNvPr id="6" name="Picture 5"/>
          <p:cNvPicPr>
            <a:picLocks noChangeAspect="1"/>
          </p:cNvPicPr>
          <p:nvPr/>
        </p:nvPicPr>
        <p:blipFill>
          <a:blip r:embed="rId3"/>
          <a:stretch>
            <a:fillRect/>
          </a:stretch>
        </p:blipFill>
        <p:spPr>
          <a:xfrm>
            <a:off x="203200" y="1742855"/>
            <a:ext cx="8811054" cy="3372289"/>
          </a:xfrm>
          <a:prstGeom prst="rect">
            <a:avLst/>
          </a:prstGeom>
        </p:spPr>
      </p:pic>
    </p:spTree>
    <p:extLst>
      <p:ext uri="{BB962C8B-B14F-4D97-AF65-F5344CB8AC3E}">
        <p14:creationId xmlns:p14="http://schemas.microsoft.com/office/powerpoint/2010/main" val="25674571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 Range</a:t>
            </a:r>
          </a:p>
        </p:txBody>
      </p:sp>
      <p:pic>
        <p:nvPicPr>
          <p:cNvPr id="4" name="Picture 4" descr="http://nupex.eu/images/nuclearapplications/Spectrum-MHz-ESA-credi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8027" y="3139077"/>
            <a:ext cx="7007947" cy="34784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0" y="750168"/>
            <a:ext cx="9144000" cy="2678832"/>
          </a:xfrm>
          <a:prstGeom prst="rect">
            <a:avLst/>
          </a:prstGeom>
        </p:spPr>
      </p:pic>
    </p:spTree>
    <p:extLst>
      <p:ext uri="{BB962C8B-B14F-4D97-AF65-F5344CB8AC3E}">
        <p14:creationId xmlns:p14="http://schemas.microsoft.com/office/powerpoint/2010/main" val="1434031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09645" y="5420066"/>
            <a:ext cx="8421580" cy="400110"/>
          </a:xfrm>
          <a:prstGeom prst="rect">
            <a:avLst/>
          </a:prstGeom>
        </p:spPr>
        <p:txBody>
          <a:bodyPr wrap="square">
            <a:spAutoFit/>
          </a:bodyPr>
          <a:lstStyle/>
          <a:p>
            <a:pPr eaLnBrk="0" hangingPunct="0"/>
            <a:r>
              <a:rPr lang="en-US" sz="2000" b="1" dirty="0">
                <a:solidFill>
                  <a:srgbClr val="000000"/>
                </a:solidFill>
                <a:latin typeface="Arial" charset="0"/>
                <a:cs typeface="+mn-cs"/>
                <a:hlinkClick r:id="rId3"/>
              </a:rPr>
              <a:t>http://www.explainthatstuff.com/sound.html</a:t>
            </a:r>
            <a:r>
              <a:rPr lang="en-US" sz="2000" b="1" dirty="0">
                <a:solidFill>
                  <a:srgbClr val="000000"/>
                </a:solidFill>
                <a:latin typeface="Arial" charset="0"/>
                <a:cs typeface="+mn-cs"/>
              </a:rPr>
              <a:t> </a:t>
            </a:r>
          </a:p>
        </p:txBody>
      </p:sp>
      <p:pic>
        <p:nvPicPr>
          <p:cNvPr id="2" name="Picture 1"/>
          <p:cNvPicPr>
            <a:picLocks noChangeAspect="1"/>
          </p:cNvPicPr>
          <p:nvPr/>
        </p:nvPicPr>
        <p:blipFill>
          <a:blip r:embed="rId4"/>
          <a:stretch>
            <a:fillRect/>
          </a:stretch>
        </p:blipFill>
        <p:spPr>
          <a:xfrm>
            <a:off x="609645" y="787401"/>
            <a:ext cx="8208176" cy="4538133"/>
          </a:xfrm>
          <a:prstGeom prst="rect">
            <a:avLst/>
          </a:prstGeom>
        </p:spPr>
      </p:pic>
    </p:spTree>
    <p:extLst>
      <p:ext uri="{BB962C8B-B14F-4D97-AF65-F5344CB8AC3E}">
        <p14:creationId xmlns:p14="http://schemas.microsoft.com/office/powerpoint/2010/main" val="188167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Ultrasound (US) Wave</a:t>
            </a:r>
          </a:p>
        </p:txBody>
      </p:sp>
      <p:pic>
        <p:nvPicPr>
          <p:cNvPr id="4" name="Picture 3"/>
          <p:cNvPicPr>
            <a:picLocks noChangeAspect="1"/>
          </p:cNvPicPr>
          <p:nvPr/>
        </p:nvPicPr>
        <p:blipFill>
          <a:blip r:embed="rId3"/>
          <a:stretch>
            <a:fillRect/>
          </a:stretch>
        </p:blipFill>
        <p:spPr>
          <a:xfrm>
            <a:off x="2314576" y="965201"/>
            <a:ext cx="6175833" cy="2885685"/>
          </a:xfrm>
          <a:prstGeom prst="rect">
            <a:avLst/>
          </a:prstGeom>
        </p:spPr>
      </p:pic>
      <p:pic>
        <p:nvPicPr>
          <p:cNvPr id="5"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14576" y="3723623"/>
            <a:ext cx="5697739" cy="3108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82064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How to Form Wave?</a:t>
            </a:r>
          </a:p>
        </p:txBody>
      </p:sp>
      <p:sp>
        <p:nvSpPr>
          <p:cNvPr id="3" name="Content Placeholder 2"/>
          <p:cNvSpPr>
            <a:spLocks noGrp="1"/>
          </p:cNvSpPr>
          <p:nvPr>
            <p:ph idx="1"/>
          </p:nvPr>
        </p:nvSpPr>
        <p:spPr>
          <a:xfrm>
            <a:off x="317500" y="990600"/>
            <a:ext cx="8991600" cy="2133600"/>
          </a:xfrm>
        </p:spPr>
        <p:txBody>
          <a:bodyPr/>
          <a:lstStyle/>
          <a:p>
            <a:pPr marL="457200" indent="-457200">
              <a:buClrTx/>
              <a:buFont typeface="Arial" panose="020B0604020202020204" pitchFamily="34" charset="0"/>
              <a:buChar char="•"/>
            </a:pPr>
            <a:r>
              <a:rPr lang="en-US" sz="3200" dirty="0">
                <a:solidFill>
                  <a:srgbClr val="FF0000"/>
                </a:solidFill>
              </a:rPr>
              <a:t>Conservation of Mass</a:t>
            </a:r>
          </a:p>
          <a:p>
            <a:pPr marL="457200" indent="-457200">
              <a:buClrTx/>
              <a:buFont typeface="Arial" panose="020B0604020202020204" pitchFamily="34" charset="0"/>
              <a:buChar char="•"/>
            </a:pPr>
            <a:r>
              <a:rPr lang="en-US" sz="3200" dirty="0">
                <a:solidFill>
                  <a:srgbClr val="009900"/>
                </a:solidFill>
              </a:rPr>
              <a:t>Relationship between Pressure &amp; Volume</a:t>
            </a:r>
          </a:p>
          <a:p>
            <a:pPr marL="457200" indent="-457200">
              <a:buClrTx/>
              <a:buFont typeface="Arial" panose="020B0604020202020204" pitchFamily="34" charset="0"/>
              <a:buChar char="•"/>
            </a:pPr>
            <a:r>
              <a:rPr lang="en-US" sz="3200" dirty="0">
                <a:solidFill>
                  <a:srgbClr val="0000FF"/>
                </a:solidFill>
              </a:rPr>
              <a:t>Newton’s 2</a:t>
            </a:r>
            <a:r>
              <a:rPr lang="en-US" sz="3200" baseline="30000" dirty="0">
                <a:solidFill>
                  <a:srgbClr val="0000FF"/>
                </a:solidFill>
              </a:rPr>
              <a:t>nd</a:t>
            </a:r>
            <a:r>
              <a:rPr lang="en-US" sz="3200" dirty="0">
                <a:solidFill>
                  <a:srgbClr val="0000FF"/>
                </a:solidFill>
              </a:rPr>
              <a:t> Law</a:t>
            </a:r>
          </a:p>
          <a:p>
            <a:pPr marL="457200" indent="-457200">
              <a:buClrTx/>
              <a:buFont typeface="Arial" panose="020B0604020202020204" pitchFamily="34" charset="0"/>
              <a:buChar char="•"/>
            </a:pPr>
            <a:endParaRPr lang="en-US" sz="3200" dirty="0"/>
          </a:p>
        </p:txBody>
      </p:sp>
      <p:pic>
        <p:nvPicPr>
          <p:cNvPr id="17412" name="Picture 4" descr="http://images.wisegeek.com/sound-waves-and-headphones-gree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058" y="3004907"/>
            <a:ext cx="4431242" cy="2481496"/>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descr="http://2.bp.blogspot.com/-hsG1Z-dQ2tM/ThXzMKTarfI/AAAAAAAACtU/JQPbHAyCUeQ/s1600/electromagneticWaves5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3699" y="3429000"/>
            <a:ext cx="5553076" cy="2987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0921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Form US Wave?</a:t>
            </a:r>
          </a:p>
        </p:txBody>
      </p:sp>
      <p:pic>
        <p:nvPicPr>
          <p:cNvPr id="4" name="Picture 3"/>
          <p:cNvPicPr>
            <a:picLocks noChangeAspect="1"/>
          </p:cNvPicPr>
          <p:nvPr/>
        </p:nvPicPr>
        <p:blipFill>
          <a:blip r:embed="rId3"/>
          <a:stretch>
            <a:fillRect/>
          </a:stretch>
        </p:blipFill>
        <p:spPr>
          <a:xfrm rot="5400000" flipV="1">
            <a:off x="2947077" y="1733449"/>
            <a:ext cx="3093369" cy="2337210"/>
          </a:xfrm>
          <a:prstGeom prst="rect">
            <a:avLst/>
          </a:prstGeom>
        </p:spPr>
      </p:pic>
      <p:sp>
        <p:nvSpPr>
          <p:cNvPr id="6" name="TextBox 5"/>
          <p:cNvSpPr txBox="1"/>
          <p:nvPr/>
        </p:nvSpPr>
        <p:spPr>
          <a:xfrm>
            <a:off x="421060" y="3331723"/>
            <a:ext cx="3323588" cy="707886"/>
          </a:xfrm>
          <a:prstGeom prst="rect">
            <a:avLst/>
          </a:prstGeom>
          <a:noFill/>
        </p:spPr>
        <p:txBody>
          <a:bodyPr wrap="square" rtlCol="0">
            <a:spAutoFit/>
          </a:bodyPr>
          <a:lstStyle/>
          <a:p>
            <a:r>
              <a:rPr lang="en-US" sz="4000" b="1" dirty="0">
                <a:solidFill>
                  <a:srgbClr val="FF0000"/>
                </a:solidFill>
                <a:latin typeface="+mn-lt"/>
              </a:rPr>
              <a:t>w </a:t>
            </a:r>
            <a:r>
              <a:rPr lang="en-US" b="1" dirty="0">
                <a:solidFill>
                  <a:srgbClr val="FF0000"/>
                </a:solidFill>
                <a:latin typeface="+mn-lt"/>
              </a:rPr>
              <a:t>(displacement) </a:t>
            </a:r>
            <a:r>
              <a:rPr lang="en-US" sz="4000" b="1" dirty="0">
                <a:solidFill>
                  <a:srgbClr val="FF0000"/>
                </a:solidFill>
                <a:latin typeface="+mn-lt"/>
              </a:rPr>
              <a:t>+ </a:t>
            </a:r>
          </a:p>
        </p:txBody>
      </p:sp>
      <p:sp>
        <p:nvSpPr>
          <p:cNvPr id="7" name="TextBox 6"/>
          <p:cNvSpPr txBox="1"/>
          <p:nvPr/>
        </p:nvSpPr>
        <p:spPr>
          <a:xfrm>
            <a:off x="4679473" y="4448740"/>
            <a:ext cx="2621582" cy="1323439"/>
          </a:xfrm>
          <a:prstGeom prst="rect">
            <a:avLst/>
          </a:prstGeom>
          <a:noFill/>
        </p:spPr>
        <p:txBody>
          <a:bodyPr wrap="square" rtlCol="0">
            <a:spAutoFit/>
          </a:bodyPr>
          <a:lstStyle/>
          <a:p>
            <a:r>
              <a:rPr lang="en-US" sz="4000" b="1" dirty="0">
                <a:solidFill>
                  <a:srgbClr val="0000FF"/>
                </a:solidFill>
                <a:latin typeface="+mn-lt"/>
              </a:rPr>
              <a:t>V </a:t>
            </a:r>
            <a:r>
              <a:rPr lang="en-US" b="1" dirty="0">
                <a:solidFill>
                  <a:srgbClr val="0000FF"/>
                </a:solidFill>
                <a:latin typeface="+mn-lt"/>
              </a:rPr>
              <a:t>(volume) </a:t>
            </a:r>
            <a:r>
              <a:rPr lang="en-US" sz="4000" b="1" dirty="0">
                <a:solidFill>
                  <a:srgbClr val="0000FF"/>
                </a:solidFill>
                <a:latin typeface="+mn-lt"/>
              </a:rPr>
              <a:t>– </a:t>
            </a:r>
          </a:p>
          <a:p>
            <a:r>
              <a:rPr lang="en-US" sz="4000" b="1" dirty="0">
                <a:solidFill>
                  <a:srgbClr val="0000FF"/>
                </a:solidFill>
                <a:latin typeface="+mn-lt"/>
              </a:rPr>
              <a:t>p </a:t>
            </a:r>
            <a:r>
              <a:rPr lang="en-US" b="1" dirty="0">
                <a:solidFill>
                  <a:srgbClr val="0000FF"/>
                </a:solidFill>
                <a:latin typeface="+mn-lt"/>
              </a:rPr>
              <a:t>(pressure) </a:t>
            </a:r>
            <a:r>
              <a:rPr lang="en-US" sz="4000" b="1" dirty="0">
                <a:solidFill>
                  <a:srgbClr val="0000FF"/>
                </a:solidFill>
                <a:latin typeface="+mn-lt"/>
              </a:rPr>
              <a:t>+</a:t>
            </a:r>
          </a:p>
        </p:txBody>
      </p:sp>
      <p:sp>
        <p:nvSpPr>
          <p:cNvPr id="8" name="TextBox 7"/>
          <p:cNvSpPr txBox="1"/>
          <p:nvPr/>
        </p:nvSpPr>
        <p:spPr>
          <a:xfrm>
            <a:off x="6096000" y="2598335"/>
            <a:ext cx="3429783" cy="1938992"/>
          </a:xfrm>
          <a:prstGeom prst="rect">
            <a:avLst/>
          </a:prstGeom>
          <a:noFill/>
        </p:spPr>
        <p:txBody>
          <a:bodyPr wrap="square" rtlCol="0">
            <a:spAutoFit/>
          </a:bodyPr>
          <a:lstStyle/>
          <a:p>
            <a:r>
              <a:rPr lang="en-US" sz="4000" b="1" dirty="0">
                <a:solidFill>
                  <a:srgbClr val="00B050"/>
                </a:solidFill>
                <a:latin typeface="+mn-lt"/>
              </a:rPr>
              <a:t>a </a:t>
            </a:r>
            <a:r>
              <a:rPr lang="en-US" b="1" dirty="0">
                <a:solidFill>
                  <a:srgbClr val="00B050"/>
                </a:solidFill>
                <a:latin typeface="+mn-lt"/>
              </a:rPr>
              <a:t>(acceleration) </a:t>
            </a:r>
            <a:r>
              <a:rPr lang="en-US" sz="4000" b="1" dirty="0">
                <a:solidFill>
                  <a:srgbClr val="00B050"/>
                </a:solidFill>
                <a:latin typeface="+mn-lt"/>
              </a:rPr>
              <a:t>+</a:t>
            </a:r>
          </a:p>
          <a:p>
            <a:r>
              <a:rPr lang="en-US" sz="4000" b="1" dirty="0">
                <a:solidFill>
                  <a:srgbClr val="00B050"/>
                </a:solidFill>
                <a:latin typeface="+mn-lt"/>
              </a:rPr>
              <a:t>u </a:t>
            </a:r>
            <a:r>
              <a:rPr lang="en-US" b="1" dirty="0">
                <a:solidFill>
                  <a:srgbClr val="00B050"/>
                </a:solidFill>
                <a:latin typeface="+mn-lt"/>
              </a:rPr>
              <a:t>(velocity) </a:t>
            </a:r>
            <a:r>
              <a:rPr lang="en-US" sz="4000" b="1" dirty="0">
                <a:solidFill>
                  <a:srgbClr val="00B050"/>
                </a:solidFill>
                <a:latin typeface="+mn-lt"/>
              </a:rPr>
              <a:t>+ </a:t>
            </a:r>
          </a:p>
          <a:p>
            <a:r>
              <a:rPr lang="en-US" sz="4000" b="1" dirty="0">
                <a:solidFill>
                  <a:srgbClr val="00B050"/>
                </a:solidFill>
                <a:latin typeface="+mn-lt"/>
              </a:rPr>
              <a:t>w </a:t>
            </a:r>
            <a:r>
              <a:rPr lang="en-US" b="1" dirty="0">
                <a:solidFill>
                  <a:srgbClr val="00B050"/>
                </a:solidFill>
                <a:latin typeface="+mn-lt"/>
              </a:rPr>
              <a:t>(displacement) </a:t>
            </a:r>
            <a:r>
              <a:rPr lang="en-US" sz="4000" b="1" dirty="0">
                <a:solidFill>
                  <a:srgbClr val="00B050"/>
                </a:solidFill>
                <a:latin typeface="+mn-lt"/>
              </a:rPr>
              <a:t>+</a:t>
            </a:r>
          </a:p>
        </p:txBody>
      </p:sp>
      <p:sp>
        <p:nvSpPr>
          <p:cNvPr id="9" name="Right Arrow 8"/>
          <p:cNvSpPr/>
          <p:nvPr/>
        </p:nvSpPr>
        <p:spPr bwMode="auto">
          <a:xfrm>
            <a:off x="5219306" y="3459423"/>
            <a:ext cx="716437" cy="235670"/>
          </a:xfrm>
          <a:prstGeom prst="rightArrow">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sz="1800" dirty="0" err="1"/>
          </a:p>
        </p:txBody>
      </p:sp>
      <p:cxnSp>
        <p:nvCxnSpPr>
          <p:cNvPr id="11" name="Curved Connector 10"/>
          <p:cNvCxnSpPr>
            <a:stCxn id="6" idx="2"/>
            <a:endCxn id="7" idx="1"/>
          </p:cNvCxnSpPr>
          <p:nvPr/>
        </p:nvCxnSpPr>
        <p:spPr bwMode="auto">
          <a:xfrm rot="16200000" flipH="1">
            <a:off x="2845738" y="3276725"/>
            <a:ext cx="1070850" cy="2596619"/>
          </a:xfrm>
          <a:prstGeom prst="curvedConnector2">
            <a:avLst/>
          </a:prstGeom>
          <a:solidFill>
            <a:schemeClr val="accent1"/>
          </a:solidFill>
          <a:ln w="38100" cap="flat" cmpd="sng" algn="ctr">
            <a:solidFill>
              <a:srgbClr val="FF0000"/>
            </a:solidFill>
            <a:prstDash val="solid"/>
            <a:round/>
            <a:headEnd type="none" w="med" len="med"/>
            <a:tailEnd type="triangle"/>
          </a:ln>
          <a:effectLst/>
        </p:spPr>
      </p:cxnSp>
      <p:cxnSp>
        <p:nvCxnSpPr>
          <p:cNvPr id="13" name="Curved Connector 12"/>
          <p:cNvCxnSpPr>
            <a:stCxn id="7" idx="3"/>
            <a:endCxn id="8" idx="2"/>
          </p:cNvCxnSpPr>
          <p:nvPr/>
        </p:nvCxnSpPr>
        <p:spPr bwMode="auto">
          <a:xfrm flipV="1">
            <a:off x="7301055" y="4537327"/>
            <a:ext cx="509836" cy="573132"/>
          </a:xfrm>
          <a:prstGeom prst="curvedConnector2">
            <a:avLst/>
          </a:prstGeom>
          <a:solidFill>
            <a:schemeClr val="accent1"/>
          </a:solidFill>
          <a:ln w="38100" cap="flat" cmpd="sng" algn="ctr">
            <a:solidFill>
              <a:srgbClr val="0000FF"/>
            </a:solidFill>
            <a:prstDash val="solid"/>
            <a:round/>
            <a:headEnd type="none" w="med" len="med"/>
            <a:tailEnd type="triangle"/>
          </a:ln>
          <a:effectLst/>
        </p:spPr>
      </p:cxnSp>
    </p:spTree>
    <p:extLst>
      <p:ext uri="{BB962C8B-B14F-4D97-AF65-F5344CB8AC3E}">
        <p14:creationId xmlns:p14="http://schemas.microsoft.com/office/powerpoint/2010/main" val="186691581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Times New Roman"/>
      </a:majorFont>
      <a:minorFont>
        <a:latin typeface="Times New Roman"/>
        <a:ea typeface=""/>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Garamond" pitchFamily="18" charset="0"/>
            <a:cs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Garamond" pitchFamily="18" charset="0"/>
            <a:cs typeface="Times New Roman"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sz="1800" dirty="0" err="1" smtClean="0"/>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6"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sz="1800" dirty="0" err="1" smtClean="0"/>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6"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Designs\Azure.pot</Template>
  <TotalTime>12606</TotalTime>
  <Words>18802</Words>
  <Application>Microsoft Office PowerPoint</Application>
  <PresentationFormat>Widescreen</PresentationFormat>
  <Paragraphs>733</Paragraphs>
  <Slides>43</Slides>
  <Notes>43</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43</vt:i4>
      </vt:variant>
    </vt:vector>
  </HeadingPairs>
  <TitlesOfParts>
    <vt:vector size="53" baseType="lpstr">
      <vt:lpstr>ＭＳ Ｐゴシック</vt:lpstr>
      <vt:lpstr>Arial</vt:lpstr>
      <vt:lpstr>Calibri</vt:lpstr>
      <vt:lpstr>Cambria Math</vt:lpstr>
      <vt:lpstr>Garamond</vt:lpstr>
      <vt:lpstr>Times</vt:lpstr>
      <vt:lpstr>Times New Roman</vt:lpstr>
      <vt:lpstr>Default Design</vt:lpstr>
      <vt:lpstr>3_Blank Presentation</vt:lpstr>
      <vt:lpstr>Blank Presentation</vt:lpstr>
      <vt:lpstr>PowerPoint Presentation</vt:lpstr>
      <vt:lpstr>PowerPoint Presentation</vt:lpstr>
      <vt:lpstr>Ultrasound Imaging Principle</vt:lpstr>
      <vt:lpstr>Ultrasound Imaging</vt:lpstr>
      <vt:lpstr>US Range</vt:lpstr>
      <vt:lpstr>PowerPoint Presentation</vt:lpstr>
      <vt:lpstr>Ultrasound (US) Wave</vt:lpstr>
      <vt:lpstr>How to Form Wave?</vt:lpstr>
      <vt:lpstr>How to Form US Wave?</vt:lpstr>
      <vt:lpstr>How to Form US Wave?</vt:lpstr>
      <vt:lpstr>How to Form Wave?</vt:lpstr>
      <vt:lpstr>Wave Equation</vt:lpstr>
      <vt:lpstr>P &amp; S Waves</vt:lpstr>
      <vt:lpstr>P &amp; S Waves</vt:lpstr>
      <vt:lpstr>Speed of Sound</vt:lpstr>
      <vt:lpstr>Velocity, Pressure, &amp; Intensity</vt:lpstr>
      <vt:lpstr>PowerPoint Presentation</vt:lpstr>
      <vt:lpstr>PowerPoint Presentation</vt:lpstr>
      <vt:lpstr>Acoustic Impedance</vt:lpstr>
      <vt:lpstr>Tissue Acoustic Properties</vt:lpstr>
      <vt:lpstr>US-Tissue Interaction</vt:lpstr>
      <vt:lpstr>Again, Exponential Decay</vt:lpstr>
      <vt:lpstr>PowerPoint Presentation</vt:lpstr>
      <vt:lpstr>PowerPoint Presentation</vt:lpstr>
      <vt:lpstr>PowerPoint Presentation</vt:lpstr>
      <vt:lpstr>Ultrasound Imaging Principle</vt:lpstr>
      <vt:lpstr>How? – Piezoelectric Effect</vt:lpstr>
      <vt:lpstr>Why? – Static Electric Balance</vt:lpstr>
      <vt:lpstr>Single-Crystal Transducer</vt:lpstr>
      <vt:lpstr>US Probes</vt:lpstr>
      <vt:lpstr>Transducer Damping</vt:lpstr>
      <vt:lpstr>Matching Layer</vt:lpstr>
      <vt:lpstr>Ultrasound Gel </vt:lpstr>
      <vt:lpstr>US Transducer Array</vt:lpstr>
      <vt:lpstr>Resolution vs Penetration</vt:lpstr>
      <vt:lpstr>Beam Geometry</vt:lpstr>
      <vt:lpstr>Lateral Resolution</vt:lpstr>
      <vt:lpstr>US Focusing</vt:lpstr>
      <vt:lpstr>Axial Resolution</vt:lpstr>
      <vt:lpstr>Image Contrast</vt:lpstr>
      <vt:lpstr>Microbubble as Contrast Agent</vt:lpstr>
      <vt:lpstr>Acoustically Enabled Drug Delivery</vt:lpstr>
      <vt:lpstr>Homework for US I</vt:lpstr>
    </vt:vector>
  </TitlesOfParts>
  <Company>ART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xintes</dc:creator>
  <cp:lastModifiedBy>Manik, Md Motaleb Hossen</cp:lastModifiedBy>
  <cp:revision>1631</cp:revision>
  <cp:lastPrinted>2014-04-15T13:47:41Z</cp:lastPrinted>
  <dcterms:created xsi:type="dcterms:W3CDTF">2006-11-16T21:02:09Z</dcterms:created>
  <dcterms:modified xsi:type="dcterms:W3CDTF">2025-10-16T19:58:51Z</dcterms:modified>
</cp:coreProperties>
</file>